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8288000" cy="10287000"/>
  <p:notesSz cx="6858000" cy="9144000"/>
  <p:embeddedFontLst>
    <p:embeddedFont>
      <p:font typeface="Heading Now 71-78" charset="1" panose="00000000000000000000"/>
      <p:regular r:id="rId33"/>
    </p:embeddedFont>
    <p:embeddedFont>
      <p:font typeface="TT Firs Neue" charset="1" panose="02000503030000020004"/>
      <p:regular r:id="rId34"/>
    </p:embeddedFont>
    <p:embeddedFont>
      <p:font typeface="Poppins Italics" charset="1" panose="00000500000000000000"/>
      <p:regular r:id="rId35"/>
    </p:embeddedFont>
    <p:embeddedFont>
      <p:font typeface="TT Firs Neue Bold" charset="1" panose="02000803030000020004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svg" Type="http://schemas.openxmlformats.org/officeDocument/2006/relationships/image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svg" Type="http://schemas.openxmlformats.org/officeDocument/2006/relationships/image"/><Relationship Id="rId2" Target="../media/image34.jpe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Relationship Id="rId9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6.jpe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07819" y="3488754"/>
            <a:ext cx="15358311" cy="3668893"/>
            <a:chOff x="0" y="0"/>
            <a:chExt cx="4044987" cy="9662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44987" cy="966293"/>
            </a:xfrm>
            <a:custGeom>
              <a:avLst/>
              <a:gdLst/>
              <a:ahLst/>
              <a:cxnLst/>
              <a:rect r="r" b="b" t="t" l="l"/>
              <a:pathLst>
                <a:path h="966293" w="4044987">
                  <a:moveTo>
                    <a:pt x="25708" y="0"/>
                  </a:moveTo>
                  <a:lnTo>
                    <a:pt x="4019279" y="0"/>
                  </a:lnTo>
                  <a:cubicBezTo>
                    <a:pt x="4026097" y="0"/>
                    <a:pt x="4032636" y="2709"/>
                    <a:pt x="4037457" y="7530"/>
                  </a:cubicBezTo>
                  <a:cubicBezTo>
                    <a:pt x="4042279" y="12351"/>
                    <a:pt x="4044987" y="18890"/>
                    <a:pt x="4044987" y="25708"/>
                  </a:cubicBezTo>
                  <a:lnTo>
                    <a:pt x="4044987" y="940584"/>
                  </a:lnTo>
                  <a:cubicBezTo>
                    <a:pt x="4044987" y="947403"/>
                    <a:pt x="4042279" y="953942"/>
                    <a:pt x="4037457" y="958763"/>
                  </a:cubicBezTo>
                  <a:cubicBezTo>
                    <a:pt x="4032636" y="963584"/>
                    <a:pt x="4026097" y="966293"/>
                    <a:pt x="4019279" y="966293"/>
                  </a:cubicBezTo>
                  <a:lnTo>
                    <a:pt x="25708" y="966293"/>
                  </a:lnTo>
                  <a:cubicBezTo>
                    <a:pt x="18890" y="966293"/>
                    <a:pt x="12351" y="963584"/>
                    <a:pt x="7530" y="958763"/>
                  </a:cubicBezTo>
                  <a:cubicBezTo>
                    <a:pt x="2709" y="953942"/>
                    <a:pt x="0" y="947403"/>
                    <a:pt x="0" y="940584"/>
                  </a:cubicBezTo>
                  <a:lnTo>
                    <a:pt x="0" y="25708"/>
                  </a:lnTo>
                  <a:cubicBezTo>
                    <a:pt x="0" y="18890"/>
                    <a:pt x="2709" y="12351"/>
                    <a:pt x="7530" y="7530"/>
                  </a:cubicBezTo>
                  <a:cubicBezTo>
                    <a:pt x="12351" y="2709"/>
                    <a:pt x="18890" y="0"/>
                    <a:pt x="25708" y="0"/>
                  </a:cubicBezTo>
                  <a:close/>
                </a:path>
              </a:pathLst>
            </a:custGeom>
            <a:solidFill>
              <a:srgbClr val="0B103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044987" cy="1013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644508" y="1128060"/>
            <a:ext cx="669318" cy="159419"/>
          </a:xfrm>
          <a:custGeom>
            <a:avLst/>
            <a:gdLst/>
            <a:ahLst/>
            <a:cxnLst/>
            <a:rect r="r" b="b" t="t" l="l"/>
            <a:pathLst>
              <a:path h="159419" w="669318">
                <a:moveTo>
                  <a:pt x="0" y="0"/>
                </a:moveTo>
                <a:lnTo>
                  <a:pt x="669317" y="0"/>
                </a:lnTo>
                <a:lnTo>
                  <a:pt x="669317" y="159420"/>
                </a:lnTo>
                <a:lnTo>
                  <a:pt x="0" y="159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2694650"/>
            <a:ext cx="558238" cy="558238"/>
          </a:xfrm>
          <a:custGeom>
            <a:avLst/>
            <a:gdLst/>
            <a:ahLst/>
            <a:cxnLst/>
            <a:rect r="r" b="b" t="t" l="l"/>
            <a:pathLst>
              <a:path h="558238" w="558238">
                <a:moveTo>
                  <a:pt x="0" y="0"/>
                </a:moveTo>
                <a:lnTo>
                  <a:pt x="558238" y="0"/>
                </a:lnTo>
                <a:lnTo>
                  <a:pt x="558238" y="558238"/>
                </a:lnTo>
                <a:lnTo>
                  <a:pt x="0" y="5582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387011" y="6642662"/>
            <a:ext cx="558238" cy="558238"/>
          </a:xfrm>
          <a:custGeom>
            <a:avLst/>
            <a:gdLst/>
            <a:ahLst/>
            <a:cxnLst/>
            <a:rect r="r" b="b" t="t" l="l"/>
            <a:pathLst>
              <a:path h="558238" w="558238">
                <a:moveTo>
                  <a:pt x="0" y="0"/>
                </a:moveTo>
                <a:lnTo>
                  <a:pt x="558238" y="0"/>
                </a:lnTo>
                <a:lnTo>
                  <a:pt x="558238" y="558238"/>
                </a:lnTo>
                <a:lnTo>
                  <a:pt x="0" y="5582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21756" y="5113859"/>
            <a:ext cx="19070524" cy="1068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spc="-374">
                <a:solidFill>
                  <a:srgbClr val="C4F331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 Shopsy Television pricing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74196" y="4091968"/>
            <a:ext cx="5603707" cy="1429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17"/>
              </a:lnSpc>
            </a:pPr>
            <a:r>
              <a:rPr lang="en-US" sz="4083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PROJ</a:t>
            </a:r>
            <a:r>
              <a:rPr lang="en-US" sz="4083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ECT</a:t>
            </a:r>
            <a:r>
              <a:rPr lang="en-US" sz="4083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 ON</a:t>
            </a:r>
          </a:p>
          <a:p>
            <a:pPr algn="l">
              <a:lnSpc>
                <a:spcPts val="5717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3826321" y="8513235"/>
            <a:ext cx="6865958" cy="2332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7"/>
              </a:lnSpc>
            </a:pPr>
            <a:r>
              <a:rPr lang="en-US" sz="2669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Presented By:</a:t>
            </a:r>
          </a:p>
          <a:p>
            <a:pPr algn="l">
              <a:lnSpc>
                <a:spcPts val="3737"/>
              </a:lnSpc>
            </a:pPr>
            <a:r>
              <a:rPr lang="en-US" sz="2669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Name : Y.JYOTHI</a:t>
            </a:r>
          </a:p>
          <a:p>
            <a:pPr algn="l">
              <a:lnSpc>
                <a:spcPts val="3737"/>
              </a:lnSpc>
            </a:pPr>
            <a:r>
              <a:rPr lang="en-US" sz="2669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Batch : 456</a:t>
            </a:r>
          </a:p>
          <a:p>
            <a:pPr algn="l">
              <a:lnSpc>
                <a:spcPts val="3737"/>
              </a:lnSpc>
            </a:pPr>
          </a:p>
          <a:p>
            <a:pPr algn="l">
              <a:lnSpc>
                <a:spcPts val="3737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39517" y="0"/>
            <a:ext cx="18008965" cy="2753978"/>
          </a:xfrm>
          <a:custGeom>
            <a:avLst/>
            <a:gdLst/>
            <a:ahLst/>
            <a:cxnLst/>
            <a:rect r="r" b="b" t="t" l="l"/>
            <a:pathLst>
              <a:path h="2753978" w="18008965">
                <a:moveTo>
                  <a:pt x="0" y="0"/>
                </a:moveTo>
                <a:lnTo>
                  <a:pt x="18008966" y="0"/>
                </a:lnTo>
                <a:lnTo>
                  <a:pt x="18008966" y="2753978"/>
                </a:lnTo>
                <a:lnTo>
                  <a:pt x="0" y="27539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91" t="-23017" r="0" b="-2251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A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479851" y="7327732"/>
            <a:ext cx="3216199" cy="955045"/>
          </a:xfrm>
          <a:custGeom>
            <a:avLst/>
            <a:gdLst/>
            <a:ahLst/>
            <a:cxnLst/>
            <a:rect r="r" b="b" t="t" l="l"/>
            <a:pathLst>
              <a:path h="955045" w="3216199">
                <a:moveTo>
                  <a:pt x="0" y="0"/>
                </a:moveTo>
                <a:lnTo>
                  <a:pt x="3216199" y="0"/>
                </a:lnTo>
                <a:lnTo>
                  <a:pt x="3216199" y="955045"/>
                </a:lnTo>
                <a:lnTo>
                  <a:pt x="0" y="95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54706" y="8282777"/>
            <a:ext cx="558238" cy="558238"/>
          </a:xfrm>
          <a:custGeom>
            <a:avLst/>
            <a:gdLst/>
            <a:ahLst/>
            <a:cxnLst/>
            <a:rect r="r" b="b" t="t" l="l"/>
            <a:pathLst>
              <a:path h="558238" w="558238">
                <a:moveTo>
                  <a:pt x="0" y="0"/>
                </a:moveTo>
                <a:lnTo>
                  <a:pt x="558238" y="0"/>
                </a:lnTo>
                <a:lnTo>
                  <a:pt x="558238" y="558238"/>
                </a:lnTo>
                <a:lnTo>
                  <a:pt x="0" y="5582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21613" y="2575238"/>
            <a:ext cx="558238" cy="558238"/>
          </a:xfrm>
          <a:custGeom>
            <a:avLst/>
            <a:gdLst/>
            <a:ahLst/>
            <a:cxnLst/>
            <a:rect r="r" b="b" t="t" l="l"/>
            <a:pathLst>
              <a:path h="558238" w="558238">
                <a:moveTo>
                  <a:pt x="0" y="0"/>
                </a:moveTo>
                <a:lnTo>
                  <a:pt x="558238" y="0"/>
                </a:lnTo>
                <a:lnTo>
                  <a:pt x="558238" y="558238"/>
                </a:lnTo>
                <a:lnTo>
                  <a:pt x="0" y="5582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7819" y="1866826"/>
            <a:ext cx="16172032" cy="6974189"/>
          </a:xfrm>
          <a:custGeom>
            <a:avLst/>
            <a:gdLst/>
            <a:ahLst/>
            <a:cxnLst/>
            <a:rect r="r" b="b" t="t" l="l"/>
            <a:pathLst>
              <a:path h="6974189" w="16172032">
                <a:moveTo>
                  <a:pt x="0" y="0"/>
                </a:moveTo>
                <a:lnTo>
                  <a:pt x="16172032" y="0"/>
                </a:lnTo>
                <a:lnTo>
                  <a:pt x="16172032" y="6974189"/>
                </a:lnTo>
                <a:lnTo>
                  <a:pt x="0" y="69741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40041" y="475615"/>
            <a:ext cx="10707588" cy="1068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spc="-374">
                <a:solidFill>
                  <a:srgbClr val="C4F331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Reading Datas</a:t>
            </a:r>
            <a:r>
              <a:rPr lang="en-US" sz="6800" spc="-374">
                <a:solidFill>
                  <a:srgbClr val="C4F331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et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A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479851" y="7327732"/>
            <a:ext cx="3216199" cy="955045"/>
          </a:xfrm>
          <a:custGeom>
            <a:avLst/>
            <a:gdLst/>
            <a:ahLst/>
            <a:cxnLst/>
            <a:rect r="r" b="b" t="t" l="l"/>
            <a:pathLst>
              <a:path h="955045" w="3216199">
                <a:moveTo>
                  <a:pt x="0" y="0"/>
                </a:moveTo>
                <a:lnTo>
                  <a:pt x="3216199" y="0"/>
                </a:lnTo>
                <a:lnTo>
                  <a:pt x="3216199" y="955045"/>
                </a:lnTo>
                <a:lnTo>
                  <a:pt x="0" y="95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21613" y="2575238"/>
            <a:ext cx="558238" cy="558238"/>
          </a:xfrm>
          <a:custGeom>
            <a:avLst/>
            <a:gdLst/>
            <a:ahLst/>
            <a:cxnLst/>
            <a:rect r="r" b="b" t="t" l="l"/>
            <a:pathLst>
              <a:path h="558238" w="558238">
                <a:moveTo>
                  <a:pt x="0" y="0"/>
                </a:moveTo>
                <a:lnTo>
                  <a:pt x="558238" y="0"/>
                </a:lnTo>
                <a:lnTo>
                  <a:pt x="558238" y="558238"/>
                </a:lnTo>
                <a:lnTo>
                  <a:pt x="0" y="5582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852325"/>
            <a:ext cx="7853889" cy="5706527"/>
          </a:xfrm>
          <a:custGeom>
            <a:avLst/>
            <a:gdLst/>
            <a:ahLst/>
            <a:cxnLst/>
            <a:rect r="r" b="b" t="t" l="l"/>
            <a:pathLst>
              <a:path h="5706527" w="7853889">
                <a:moveTo>
                  <a:pt x="0" y="0"/>
                </a:moveTo>
                <a:lnTo>
                  <a:pt x="7853889" y="0"/>
                </a:lnTo>
                <a:lnTo>
                  <a:pt x="7853889" y="5706526"/>
                </a:lnTo>
                <a:lnTo>
                  <a:pt x="0" y="57065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22862" y="1833672"/>
            <a:ext cx="7656988" cy="5725179"/>
          </a:xfrm>
          <a:custGeom>
            <a:avLst/>
            <a:gdLst/>
            <a:ahLst/>
            <a:cxnLst/>
            <a:rect r="r" b="b" t="t" l="l"/>
            <a:pathLst>
              <a:path h="5725179" w="7656988">
                <a:moveTo>
                  <a:pt x="0" y="0"/>
                </a:moveTo>
                <a:lnTo>
                  <a:pt x="7656989" y="0"/>
                </a:lnTo>
                <a:lnTo>
                  <a:pt x="7656989" y="5725179"/>
                </a:lnTo>
                <a:lnTo>
                  <a:pt x="0" y="57251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479819"/>
            <a:ext cx="15892913" cy="1068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spc="-374">
                <a:solidFill>
                  <a:srgbClr val="C4F331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Univariate Analysis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98265" y="7816026"/>
            <a:ext cx="14691469" cy="188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Sma</a:t>
            </a:r>
            <a:r>
              <a:rPr lang="en-US" sz="2699" b="true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rt TV prices are highly right-skewed, with most products clustered in the low to mid-price range.</a:t>
            </a:r>
          </a:p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Very few high-priced TVs exist, indicating premium models are limited and mainly serve niche or brand positioning purposes.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A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97757" y="456043"/>
            <a:ext cx="6964295" cy="5346167"/>
          </a:xfrm>
          <a:custGeom>
            <a:avLst/>
            <a:gdLst/>
            <a:ahLst/>
            <a:cxnLst/>
            <a:rect r="r" b="b" t="t" l="l"/>
            <a:pathLst>
              <a:path h="5346167" w="6964295">
                <a:moveTo>
                  <a:pt x="0" y="0"/>
                </a:moveTo>
                <a:lnTo>
                  <a:pt x="6964295" y="0"/>
                </a:lnTo>
                <a:lnTo>
                  <a:pt x="6964295" y="5346167"/>
                </a:lnTo>
                <a:lnTo>
                  <a:pt x="0" y="53461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56043"/>
            <a:ext cx="5351243" cy="5283932"/>
          </a:xfrm>
          <a:custGeom>
            <a:avLst/>
            <a:gdLst/>
            <a:ahLst/>
            <a:cxnLst/>
            <a:rect r="r" b="b" t="t" l="l"/>
            <a:pathLst>
              <a:path h="5283932" w="5351243">
                <a:moveTo>
                  <a:pt x="0" y="0"/>
                </a:moveTo>
                <a:lnTo>
                  <a:pt x="5351243" y="0"/>
                </a:lnTo>
                <a:lnTo>
                  <a:pt x="5351243" y="5283932"/>
                </a:lnTo>
                <a:lnTo>
                  <a:pt x="0" y="5283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442307" y="5933433"/>
            <a:ext cx="8560459" cy="3686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6513" indent="-283256" lvl="1">
              <a:lnSpc>
                <a:spcPts val="3673"/>
              </a:lnSpc>
              <a:buFont typeface="Arial"/>
              <a:buChar char="•"/>
            </a:pPr>
            <a:r>
              <a:rPr lang="en-US" b="true" sz="2623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Sma</a:t>
            </a:r>
            <a:r>
              <a:rPr lang="en-US" b="true" sz="2623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rt TV demand is highest for mid-sized screens (43–55 inches), showing a strong preference for home-usable, value-for-money models.</a:t>
            </a:r>
          </a:p>
          <a:p>
            <a:pPr algn="l" marL="566513" indent="-283256" lvl="1">
              <a:lnSpc>
                <a:spcPts val="3673"/>
              </a:lnSpc>
              <a:buFont typeface="Arial"/>
              <a:buChar char="•"/>
            </a:pPr>
            <a:r>
              <a:rPr lang="en-US" b="true" sz="2623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Very large screen sizes (above 70 inches) have low counts, indicating they cater to a niche, premium customer segment rather than mass adoption.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83541" y="5933433"/>
            <a:ext cx="8858766" cy="410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6512" indent="-283256" lvl="1">
              <a:lnSpc>
                <a:spcPts val="3673"/>
              </a:lnSpc>
              <a:buFont typeface="Arial"/>
              <a:buChar char="•"/>
            </a:pPr>
            <a:r>
              <a:rPr lang="en-US" b="true" sz="2623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Ultra HD</a:t>
            </a:r>
            <a:r>
              <a:rPr lang="en-US" b="true" sz="2623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 TVs dominate the market, accounting for nearly two-thirds of all available models. HD Ready TVs still maintain a notable presence, while Full HD occupies a smaller share.</a:t>
            </a:r>
          </a:p>
          <a:p>
            <a:pPr algn="l" marL="566512" indent="-283256" lvl="1">
              <a:lnSpc>
                <a:spcPts val="3673"/>
              </a:lnSpc>
              <a:buFont typeface="Arial"/>
              <a:buChar char="•"/>
            </a:pPr>
            <a:r>
              <a:rPr lang="en-US" b="true" sz="2623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The relatively low proportion of 4K-labeled models suggests that Ultra HD has become the standard resolution category, with other resolutions gradually losing relevance in the Smart TV market.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A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0207" y="602287"/>
            <a:ext cx="8176834" cy="5928205"/>
          </a:xfrm>
          <a:custGeom>
            <a:avLst/>
            <a:gdLst/>
            <a:ahLst/>
            <a:cxnLst/>
            <a:rect r="r" b="b" t="t" l="l"/>
            <a:pathLst>
              <a:path h="5928205" w="8176834">
                <a:moveTo>
                  <a:pt x="0" y="0"/>
                </a:moveTo>
                <a:lnTo>
                  <a:pt x="8176834" y="0"/>
                </a:lnTo>
                <a:lnTo>
                  <a:pt x="8176834" y="5928204"/>
                </a:lnTo>
                <a:lnTo>
                  <a:pt x="0" y="59282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40274" y="602287"/>
            <a:ext cx="8027485" cy="5947407"/>
          </a:xfrm>
          <a:custGeom>
            <a:avLst/>
            <a:gdLst/>
            <a:ahLst/>
            <a:cxnLst/>
            <a:rect r="r" b="b" t="t" l="l"/>
            <a:pathLst>
              <a:path h="5947407" w="8027485">
                <a:moveTo>
                  <a:pt x="0" y="0"/>
                </a:moveTo>
                <a:lnTo>
                  <a:pt x="8027485" y="0"/>
                </a:lnTo>
                <a:lnTo>
                  <a:pt x="8027485" y="5947407"/>
                </a:lnTo>
                <a:lnTo>
                  <a:pt x="0" y="5947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35104" y="6898005"/>
            <a:ext cx="16924196" cy="2836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b="true" sz="2699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Customer engagemen</a:t>
            </a:r>
            <a:r>
              <a:rPr lang="en-US" b="true" sz="2699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t is highly right-skewed, with most Smart TVs receiving low ratings while only a few models dominate user attention. </a:t>
            </a:r>
          </a:p>
          <a:p>
            <a:pPr algn="l">
              <a:lnSpc>
                <a:spcPts val="3779"/>
              </a:lnSpc>
            </a:pPr>
          </a:p>
          <a:p>
            <a:pPr algn="l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b="true" sz="2699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Google TV overwhelmingly dominates the market, far exceeding other operating systems like Tizen and WebOS. </a:t>
            </a:r>
          </a:p>
          <a:p>
            <a:pPr algn="l">
              <a:lnSpc>
                <a:spcPts val="3779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A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479851" y="7327732"/>
            <a:ext cx="3216199" cy="955045"/>
          </a:xfrm>
          <a:custGeom>
            <a:avLst/>
            <a:gdLst/>
            <a:ahLst/>
            <a:cxnLst/>
            <a:rect r="r" b="b" t="t" l="l"/>
            <a:pathLst>
              <a:path h="955045" w="3216199">
                <a:moveTo>
                  <a:pt x="0" y="0"/>
                </a:moveTo>
                <a:lnTo>
                  <a:pt x="3216199" y="0"/>
                </a:lnTo>
                <a:lnTo>
                  <a:pt x="3216199" y="955045"/>
                </a:lnTo>
                <a:lnTo>
                  <a:pt x="0" y="95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76878" y="990600"/>
            <a:ext cx="10707588" cy="1068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spc="-374">
                <a:solidFill>
                  <a:srgbClr val="C4F331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Univariate Analysis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97631" y="3483962"/>
            <a:ext cx="13762245" cy="4517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9726" indent="-394863" lvl="1">
              <a:lnSpc>
                <a:spcPts val="5120"/>
              </a:lnSpc>
              <a:buFont typeface="Arial"/>
              <a:buChar char="•"/>
            </a:pPr>
            <a:r>
              <a:rPr lang="en-US" sz="3657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Univariate analysis helped me und</a:t>
            </a:r>
            <a:r>
              <a:rPr lang="en-US" sz="3657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erstand individual variable distributions. </a:t>
            </a:r>
          </a:p>
          <a:p>
            <a:pPr algn="l">
              <a:lnSpc>
                <a:spcPts val="5120"/>
              </a:lnSpc>
            </a:pPr>
          </a:p>
          <a:p>
            <a:pPr algn="l" marL="789726" indent="-394863" lvl="1">
              <a:lnSpc>
                <a:spcPts val="5120"/>
              </a:lnSpc>
              <a:buFont typeface="Arial"/>
              <a:buChar char="•"/>
            </a:pPr>
            <a:r>
              <a:rPr lang="en-US" sz="3657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Most TVs fall in the mid-price range, prices are right-skewed, and mid-sized screens like 43–55 inches dominate the market.”</a:t>
            </a:r>
          </a:p>
          <a:p>
            <a:pPr algn="l">
              <a:lnSpc>
                <a:spcPts val="5120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A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479851" y="7327732"/>
            <a:ext cx="3216199" cy="955045"/>
          </a:xfrm>
          <a:custGeom>
            <a:avLst/>
            <a:gdLst/>
            <a:ahLst/>
            <a:cxnLst/>
            <a:rect r="r" b="b" t="t" l="l"/>
            <a:pathLst>
              <a:path h="955045" w="3216199">
                <a:moveTo>
                  <a:pt x="0" y="0"/>
                </a:moveTo>
                <a:lnTo>
                  <a:pt x="3216199" y="0"/>
                </a:lnTo>
                <a:lnTo>
                  <a:pt x="3216199" y="955045"/>
                </a:lnTo>
                <a:lnTo>
                  <a:pt x="0" y="95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734" y="2252255"/>
            <a:ext cx="10584281" cy="5553000"/>
          </a:xfrm>
          <a:custGeom>
            <a:avLst/>
            <a:gdLst/>
            <a:ahLst/>
            <a:cxnLst/>
            <a:rect r="r" b="b" t="t" l="l"/>
            <a:pathLst>
              <a:path h="5553000" w="10584281">
                <a:moveTo>
                  <a:pt x="0" y="0"/>
                </a:moveTo>
                <a:lnTo>
                  <a:pt x="10584281" y="0"/>
                </a:lnTo>
                <a:lnTo>
                  <a:pt x="10584281" y="5553000"/>
                </a:lnTo>
                <a:lnTo>
                  <a:pt x="0" y="5553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5348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79819"/>
            <a:ext cx="15892913" cy="1068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spc="-374">
                <a:solidFill>
                  <a:srgbClr val="C4F331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BIVARIATE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99015" y="430062"/>
            <a:ext cx="7420456" cy="936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2136" indent="-336068" lvl="1">
              <a:lnSpc>
                <a:spcPts val="4358"/>
              </a:lnSpc>
              <a:buFont typeface="Arial"/>
              <a:buChar char="•"/>
            </a:pPr>
            <a:r>
              <a:rPr lang="en-US" b="true" sz="3113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Average</a:t>
            </a:r>
            <a:r>
              <a:rPr lang="en-US" b="true" sz="3113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 TV price generally increases with screen size, showing a positive size–price relationship.</a:t>
            </a:r>
          </a:p>
          <a:p>
            <a:pPr algn="l" marL="672136" indent="-336068" lvl="1">
              <a:lnSpc>
                <a:spcPts val="4358"/>
              </a:lnSpc>
              <a:buFont typeface="Arial"/>
              <a:buChar char="•"/>
            </a:pPr>
            <a:r>
              <a:rPr lang="en-US" b="true" sz="3113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Mid-size TVs (40–55 inches) are relatively stable and affordable compared to very large screens.</a:t>
            </a:r>
          </a:p>
          <a:p>
            <a:pPr algn="l" marL="672136" indent="-336068" lvl="1">
              <a:lnSpc>
                <a:spcPts val="4358"/>
              </a:lnSpc>
              <a:buFont typeface="Arial"/>
              <a:buChar char="•"/>
            </a:pPr>
            <a:r>
              <a:rPr lang="en-US" b="true" sz="3113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Large screens (75–85 inches) show sharp price jumps, indicating premium pricing.</a:t>
            </a:r>
          </a:p>
          <a:p>
            <a:pPr algn="l" marL="672136" indent="-336068" lvl="1">
              <a:lnSpc>
                <a:spcPts val="4358"/>
              </a:lnSpc>
              <a:buFont typeface="Arial"/>
              <a:buChar char="•"/>
            </a:pPr>
            <a:r>
              <a:rPr lang="en-US" b="true" sz="3113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A few extreme spikes (outliers) suggest high-end or luxury TV models at certain sizes.</a:t>
            </a:r>
          </a:p>
          <a:p>
            <a:pPr algn="l" marL="672136" indent="-336068" lvl="1">
              <a:lnSpc>
                <a:spcPts val="4358"/>
              </a:lnSpc>
              <a:buFont typeface="Arial"/>
              <a:buChar char="•"/>
            </a:pPr>
            <a:r>
              <a:rPr lang="en-US" b="true" sz="3113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Price variation increases as screen size grows, meaning larger TVs have wider price ranges.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A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479851" y="7327732"/>
            <a:ext cx="3216199" cy="955045"/>
          </a:xfrm>
          <a:custGeom>
            <a:avLst/>
            <a:gdLst/>
            <a:ahLst/>
            <a:cxnLst/>
            <a:rect r="r" b="b" t="t" l="l"/>
            <a:pathLst>
              <a:path h="955045" w="3216199">
                <a:moveTo>
                  <a:pt x="0" y="0"/>
                </a:moveTo>
                <a:lnTo>
                  <a:pt x="3216199" y="0"/>
                </a:lnTo>
                <a:lnTo>
                  <a:pt x="3216199" y="955045"/>
                </a:lnTo>
                <a:lnTo>
                  <a:pt x="0" y="95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21613" y="2575238"/>
            <a:ext cx="558238" cy="558238"/>
          </a:xfrm>
          <a:custGeom>
            <a:avLst/>
            <a:gdLst/>
            <a:ahLst/>
            <a:cxnLst/>
            <a:rect r="r" b="b" t="t" l="l"/>
            <a:pathLst>
              <a:path h="558238" w="558238">
                <a:moveTo>
                  <a:pt x="0" y="0"/>
                </a:moveTo>
                <a:lnTo>
                  <a:pt x="558238" y="0"/>
                </a:lnTo>
                <a:lnTo>
                  <a:pt x="558238" y="558238"/>
                </a:lnTo>
                <a:lnTo>
                  <a:pt x="0" y="5582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779553"/>
            <a:ext cx="8412881" cy="5458899"/>
          </a:xfrm>
          <a:custGeom>
            <a:avLst/>
            <a:gdLst/>
            <a:ahLst/>
            <a:cxnLst/>
            <a:rect r="r" b="b" t="t" l="l"/>
            <a:pathLst>
              <a:path h="5458899" w="8412881">
                <a:moveTo>
                  <a:pt x="0" y="0"/>
                </a:moveTo>
                <a:lnTo>
                  <a:pt x="8412881" y="0"/>
                </a:lnTo>
                <a:lnTo>
                  <a:pt x="8412881" y="5458899"/>
                </a:lnTo>
                <a:lnTo>
                  <a:pt x="0" y="54588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85" r="0" b="-48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727154" y="779553"/>
            <a:ext cx="9161036" cy="5362176"/>
          </a:xfrm>
          <a:custGeom>
            <a:avLst/>
            <a:gdLst/>
            <a:ahLst/>
            <a:cxnLst/>
            <a:rect r="r" b="b" t="t" l="l"/>
            <a:pathLst>
              <a:path h="5362176" w="9161036">
                <a:moveTo>
                  <a:pt x="0" y="0"/>
                </a:moveTo>
                <a:lnTo>
                  <a:pt x="9161036" y="0"/>
                </a:lnTo>
                <a:lnTo>
                  <a:pt x="9161036" y="5362176"/>
                </a:lnTo>
                <a:lnTo>
                  <a:pt x="0" y="53621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9905" y="6861043"/>
            <a:ext cx="17888190" cy="3638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6311" indent="-323155" lvl="1">
              <a:lnSpc>
                <a:spcPts val="4190"/>
              </a:lnSpc>
              <a:buFont typeface="Arial"/>
              <a:buChar char="•"/>
            </a:pPr>
            <a:r>
              <a:rPr lang="en-US" b="true" sz="2993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TV prices increase with resolution, with 4K (Ultra HD) models showing a clear premium over HD Ready and Full HD TVs.</a:t>
            </a:r>
          </a:p>
          <a:p>
            <a:pPr algn="l" marL="646311" indent="-323155" lvl="1">
              <a:lnSpc>
                <a:spcPts val="4190"/>
              </a:lnSpc>
              <a:buFont typeface="Arial"/>
              <a:buChar char="•"/>
            </a:pPr>
            <a:r>
              <a:rPr lang="en-US" b="true" sz="2993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 WebOS-based TVs are priced highest on average, while Tizen occupies the mid-range and Google TV targets budget-conscious buyers. </a:t>
            </a:r>
          </a:p>
          <a:p>
            <a:pPr algn="l" marL="646311" indent="-323155" lvl="1">
              <a:lnSpc>
                <a:spcPts val="4190"/>
              </a:lnSpc>
              <a:buFont typeface="Arial"/>
              <a:buChar char="•"/>
            </a:pPr>
            <a:r>
              <a:rPr lang="en-US" b="true" sz="2993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Overall, higher resolution and premium operating systems together drive increased pricing and wider price variability.</a:t>
            </a:r>
          </a:p>
          <a:p>
            <a:pPr algn="l">
              <a:lnSpc>
                <a:spcPts val="4190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A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4670" y="438758"/>
            <a:ext cx="9116507" cy="5380738"/>
          </a:xfrm>
          <a:custGeom>
            <a:avLst/>
            <a:gdLst/>
            <a:ahLst/>
            <a:cxnLst/>
            <a:rect r="r" b="b" t="t" l="l"/>
            <a:pathLst>
              <a:path h="5380738" w="9116507">
                <a:moveTo>
                  <a:pt x="0" y="0"/>
                </a:moveTo>
                <a:lnTo>
                  <a:pt x="9116507" y="0"/>
                </a:lnTo>
                <a:lnTo>
                  <a:pt x="9116507" y="5380738"/>
                </a:lnTo>
                <a:lnTo>
                  <a:pt x="0" y="53807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16829" y="438758"/>
            <a:ext cx="7985937" cy="5375447"/>
          </a:xfrm>
          <a:custGeom>
            <a:avLst/>
            <a:gdLst/>
            <a:ahLst/>
            <a:cxnLst/>
            <a:rect r="r" b="b" t="t" l="l"/>
            <a:pathLst>
              <a:path h="5375447" w="7985937">
                <a:moveTo>
                  <a:pt x="0" y="0"/>
                </a:moveTo>
                <a:lnTo>
                  <a:pt x="7985937" y="0"/>
                </a:lnTo>
                <a:lnTo>
                  <a:pt x="7985937" y="5375447"/>
                </a:lnTo>
                <a:lnTo>
                  <a:pt x="0" y="53754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571177" y="5940672"/>
            <a:ext cx="8431589" cy="459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7182" indent="-258591" lvl="1">
              <a:lnSpc>
                <a:spcPts val="3353"/>
              </a:lnSpc>
              <a:buFont typeface="Arial"/>
              <a:buChar char="•"/>
            </a:pPr>
            <a:r>
              <a:rPr lang="en-US" b="true" sz="2395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The median discount percentage increases slightly as we move from low-priced to premium-priced TVs.</a:t>
            </a:r>
          </a:p>
          <a:p>
            <a:pPr algn="l" marL="517182" indent="-258591" lvl="1">
              <a:lnSpc>
                <a:spcPts val="3353"/>
              </a:lnSpc>
              <a:buFont typeface="Arial"/>
              <a:buChar char="•"/>
            </a:pPr>
            <a:r>
              <a:rPr lang="en-US" b="true" sz="2395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Premium segment TVs show a wider discount range, indicating more aggressive and flexible discounting strategies.</a:t>
            </a:r>
          </a:p>
          <a:p>
            <a:pPr algn="l" marL="517182" indent="-258591" lvl="1">
              <a:lnSpc>
                <a:spcPts val="3353"/>
              </a:lnSpc>
              <a:buFont typeface="Arial"/>
              <a:buChar char="•"/>
            </a:pPr>
            <a:r>
              <a:rPr lang="en-US" b="true" sz="2395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This suggests that higher original prices are often paired with larger advertised discounts, likely used as a psychological pricing tactic rather than reflecting proportional cost savings.</a:t>
            </a:r>
          </a:p>
          <a:p>
            <a:pPr algn="l">
              <a:lnSpc>
                <a:spcPts val="3353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0" y="6181699"/>
            <a:ext cx="8858766" cy="410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6512" indent="-283256" lvl="1">
              <a:lnSpc>
                <a:spcPts val="3673"/>
              </a:lnSpc>
              <a:buFont typeface="Arial"/>
              <a:buChar char="•"/>
            </a:pPr>
            <a:r>
              <a:rPr lang="en-US" b="true" sz="2623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Customer engagement is</a:t>
            </a:r>
            <a:r>
              <a:rPr lang="en-US" b="true" sz="2623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 strongest in the ₹10,000–₹50,000 price range, highlighting high interest in affordable TVs</a:t>
            </a:r>
          </a:p>
          <a:p>
            <a:pPr algn="l" marL="566512" indent="-283256" lvl="1">
              <a:lnSpc>
                <a:spcPts val="3673"/>
              </a:lnSpc>
              <a:buFont typeface="Arial"/>
              <a:buChar char="•"/>
            </a:pPr>
            <a:r>
              <a:rPr lang="en-US" b="true" sz="2623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. Higher prices do not guarantee greater engagement, as many expensive models receive fewer ratings. </a:t>
            </a:r>
          </a:p>
          <a:p>
            <a:pPr algn="l" marL="566512" indent="-283256" lvl="1">
              <a:lnSpc>
                <a:spcPts val="3673"/>
              </a:lnSpc>
              <a:buFont typeface="Arial"/>
              <a:buChar char="•"/>
            </a:pPr>
            <a:r>
              <a:rPr lang="en-US" b="true" sz="2623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Overall, perceived value and affordability drive customer interaction more than premium pricing.</a:t>
            </a:r>
          </a:p>
          <a:p>
            <a:pPr algn="l">
              <a:lnSpc>
                <a:spcPts val="3673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A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479851" y="7327732"/>
            <a:ext cx="3216199" cy="955045"/>
          </a:xfrm>
          <a:custGeom>
            <a:avLst/>
            <a:gdLst/>
            <a:ahLst/>
            <a:cxnLst/>
            <a:rect r="r" b="b" t="t" l="l"/>
            <a:pathLst>
              <a:path h="955045" w="3216199">
                <a:moveTo>
                  <a:pt x="0" y="0"/>
                </a:moveTo>
                <a:lnTo>
                  <a:pt x="3216199" y="0"/>
                </a:lnTo>
                <a:lnTo>
                  <a:pt x="3216199" y="955045"/>
                </a:lnTo>
                <a:lnTo>
                  <a:pt x="0" y="95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35356" y="1293586"/>
            <a:ext cx="10707588" cy="1068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spc="-374">
                <a:solidFill>
                  <a:srgbClr val="C4F331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Bivariate Analysis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62877" y="3483962"/>
            <a:ext cx="13762245" cy="4487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9725" indent="-394863" lvl="1">
              <a:lnSpc>
                <a:spcPts val="5120"/>
              </a:lnSpc>
              <a:buFont typeface="Arial"/>
              <a:buChar char="•"/>
            </a:pPr>
            <a:r>
              <a:rPr lang="en-US" sz="3657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I</a:t>
            </a:r>
            <a:r>
              <a:rPr lang="en-US" sz="3657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n bivariate analysis, I studied relationships between price and other variables.</a:t>
            </a:r>
          </a:p>
          <a:p>
            <a:pPr algn="l">
              <a:lnSpc>
                <a:spcPts val="5120"/>
              </a:lnSpc>
            </a:pPr>
          </a:p>
          <a:p>
            <a:pPr algn="l" marL="789725" indent="-394863" lvl="1">
              <a:lnSpc>
                <a:spcPts val="5120"/>
              </a:lnSpc>
              <a:buFont typeface="Arial"/>
              <a:buChar char="•"/>
            </a:pPr>
            <a:r>
              <a:rPr lang="en-US" sz="3657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 I observed that price increases with screen size and resolution, and premium operating systems like WebOS increase average price.”</a:t>
            </a:r>
          </a:p>
          <a:p>
            <a:pPr algn="l">
              <a:lnSpc>
                <a:spcPts val="5120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A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479851" y="7327732"/>
            <a:ext cx="3216199" cy="955045"/>
          </a:xfrm>
          <a:custGeom>
            <a:avLst/>
            <a:gdLst/>
            <a:ahLst/>
            <a:cxnLst/>
            <a:rect r="r" b="b" t="t" l="l"/>
            <a:pathLst>
              <a:path h="955045" w="3216199">
                <a:moveTo>
                  <a:pt x="0" y="0"/>
                </a:moveTo>
                <a:lnTo>
                  <a:pt x="3216199" y="0"/>
                </a:lnTo>
                <a:lnTo>
                  <a:pt x="3216199" y="955045"/>
                </a:lnTo>
                <a:lnTo>
                  <a:pt x="0" y="95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44303" y="1494802"/>
            <a:ext cx="11301259" cy="5368098"/>
          </a:xfrm>
          <a:custGeom>
            <a:avLst/>
            <a:gdLst/>
            <a:ahLst/>
            <a:cxnLst/>
            <a:rect r="r" b="b" t="t" l="l"/>
            <a:pathLst>
              <a:path h="5368098" w="11301259">
                <a:moveTo>
                  <a:pt x="0" y="0"/>
                </a:moveTo>
                <a:lnTo>
                  <a:pt x="11301259" y="0"/>
                </a:lnTo>
                <a:lnTo>
                  <a:pt x="11301259" y="5368098"/>
                </a:lnTo>
                <a:lnTo>
                  <a:pt x="0" y="53680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10349" y="-38100"/>
            <a:ext cx="15892913" cy="1068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spc="-374">
                <a:solidFill>
                  <a:srgbClr val="C4F331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Multivariate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39251" y="6805750"/>
            <a:ext cx="16720049" cy="3583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b="true" sz="2899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“</a:t>
            </a:r>
            <a:r>
              <a:rPr lang="en-US" b="true" sz="2899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This multivariate plot shows how brand and resolution together impact price. </a:t>
            </a:r>
          </a:p>
          <a:p>
            <a:pPr algn="l">
              <a:lnSpc>
                <a:spcPts val="4059"/>
              </a:lnSpc>
            </a:pPr>
          </a:p>
          <a:p>
            <a:pPr algn="l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b="true" sz="2899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Premium brands like Sony and LG price their 4K TVs higher, while brands like Xiaomi and TCL focus on affordability.</a:t>
            </a:r>
          </a:p>
          <a:p>
            <a:pPr algn="l">
              <a:lnSpc>
                <a:spcPts val="4059"/>
              </a:lnSpc>
            </a:pPr>
          </a:p>
          <a:p>
            <a:pPr algn="l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b="true" sz="2899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 This confirms that brand positioning plays a strong role in pricing.”</a:t>
            </a:r>
          </a:p>
          <a:p>
            <a:pPr algn="l">
              <a:lnSpc>
                <a:spcPts val="405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A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52744" y="2530857"/>
            <a:ext cx="5427106" cy="5751920"/>
            <a:chOff x="0" y="0"/>
            <a:chExt cx="2351628" cy="24923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51628" cy="2492374"/>
            </a:xfrm>
            <a:custGeom>
              <a:avLst/>
              <a:gdLst/>
              <a:ahLst/>
              <a:cxnLst/>
              <a:rect r="r" b="b" t="t" l="l"/>
              <a:pathLst>
                <a:path h="2492374" w="2351628">
                  <a:moveTo>
                    <a:pt x="1937365" y="38122"/>
                  </a:moveTo>
                  <a:cubicBezTo>
                    <a:pt x="1915666" y="13865"/>
                    <a:pt x="1884660" y="0"/>
                    <a:pt x="1651725" y="0"/>
                  </a:cubicBezTo>
                  <a:lnTo>
                    <a:pt x="528968" y="0"/>
                  </a:lnTo>
                  <a:cubicBezTo>
                    <a:pt x="465795" y="0"/>
                    <a:pt x="414584" y="51211"/>
                    <a:pt x="414584" y="114384"/>
                  </a:cubicBezTo>
                  <a:lnTo>
                    <a:pt x="414584" y="386829"/>
                  </a:lnTo>
                  <a:cubicBezTo>
                    <a:pt x="414584" y="417166"/>
                    <a:pt x="402533" y="446260"/>
                    <a:pt x="381081" y="467712"/>
                  </a:cubicBezTo>
                  <a:cubicBezTo>
                    <a:pt x="359630" y="489163"/>
                    <a:pt x="330536" y="501214"/>
                    <a:pt x="300199" y="501214"/>
                  </a:cubicBezTo>
                  <a:lnTo>
                    <a:pt x="114384" y="501214"/>
                  </a:lnTo>
                  <a:cubicBezTo>
                    <a:pt x="84047" y="501214"/>
                    <a:pt x="54953" y="513266"/>
                    <a:pt x="33502" y="534717"/>
                  </a:cubicBezTo>
                  <a:cubicBezTo>
                    <a:pt x="12051" y="556168"/>
                    <a:pt x="0" y="585262"/>
                    <a:pt x="0" y="615598"/>
                  </a:cubicBezTo>
                  <a:lnTo>
                    <a:pt x="0" y="1881600"/>
                  </a:lnTo>
                  <a:cubicBezTo>
                    <a:pt x="0" y="1909739"/>
                    <a:pt x="10372" y="1936890"/>
                    <a:pt x="29133" y="1957862"/>
                  </a:cubicBezTo>
                  <a:lnTo>
                    <a:pt x="248999" y="2203646"/>
                  </a:lnTo>
                  <a:cubicBezTo>
                    <a:pt x="270698" y="2227903"/>
                    <a:pt x="301704" y="2241767"/>
                    <a:pt x="334250" y="2241767"/>
                  </a:cubicBezTo>
                  <a:lnTo>
                    <a:pt x="587615" y="2241767"/>
                  </a:lnTo>
                  <a:cubicBezTo>
                    <a:pt x="620162" y="2241767"/>
                    <a:pt x="651168" y="2255632"/>
                    <a:pt x="672868" y="2279890"/>
                  </a:cubicBezTo>
                  <a:lnTo>
                    <a:pt x="828844" y="2454252"/>
                  </a:lnTo>
                  <a:cubicBezTo>
                    <a:pt x="850543" y="2478509"/>
                    <a:pt x="881549" y="2492374"/>
                    <a:pt x="914095" y="2492374"/>
                  </a:cubicBezTo>
                  <a:lnTo>
                    <a:pt x="2237243" y="2492374"/>
                  </a:lnTo>
                  <a:cubicBezTo>
                    <a:pt x="2267579" y="2492374"/>
                    <a:pt x="2296674" y="2480323"/>
                    <a:pt x="2318125" y="2458872"/>
                  </a:cubicBezTo>
                  <a:cubicBezTo>
                    <a:pt x="2339576" y="2437421"/>
                    <a:pt x="2351628" y="2408326"/>
                    <a:pt x="2351628" y="2377990"/>
                  </a:cubicBezTo>
                  <a:lnTo>
                    <a:pt x="2351628" y="2241767"/>
                  </a:lnTo>
                  <a:lnTo>
                    <a:pt x="2351628" y="567445"/>
                  </a:lnTo>
                  <a:cubicBezTo>
                    <a:pt x="2351628" y="524794"/>
                    <a:pt x="2335906" y="483639"/>
                    <a:pt x="2307470" y="451851"/>
                  </a:cubicBezTo>
                  <a:close/>
                </a:path>
              </a:pathLst>
            </a:custGeom>
            <a:blipFill>
              <a:blip r:embed="rId2"/>
              <a:stretch>
                <a:fillRect l="-29613" t="0" r="-29613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4404242" y="717785"/>
            <a:ext cx="10585433" cy="1068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spc="-374">
                <a:solidFill>
                  <a:srgbClr val="C4F331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AGENDA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5840" y="2508563"/>
            <a:ext cx="9519238" cy="6477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3630" indent="-361815" lvl="1">
              <a:lnSpc>
                <a:spcPts val="4692"/>
              </a:lnSpc>
              <a:buFont typeface="Arial"/>
              <a:buChar char="•"/>
            </a:pPr>
            <a:r>
              <a:rPr lang="en-US" sz="3351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Introduction and </a:t>
            </a:r>
            <a:r>
              <a:rPr lang="en-US" sz="3351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 Domain Overview</a:t>
            </a:r>
          </a:p>
          <a:p>
            <a:pPr algn="l" marL="723630" indent="-361815" lvl="1">
              <a:lnSpc>
                <a:spcPts val="4692"/>
              </a:lnSpc>
              <a:buFont typeface="Arial"/>
              <a:buChar char="•"/>
            </a:pPr>
            <a:r>
              <a:rPr lang="en-US" sz="3351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Business Problem and  Objectives</a:t>
            </a:r>
          </a:p>
          <a:p>
            <a:pPr algn="l" marL="723630" indent="-361815" lvl="1">
              <a:lnSpc>
                <a:spcPts val="4692"/>
              </a:lnSpc>
              <a:buFont typeface="Arial"/>
              <a:buChar char="•"/>
            </a:pPr>
            <a:r>
              <a:rPr lang="en-US" sz="3351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Data Source and Web Scraping (Shopsy)</a:t>
            </a:r>
          </a:p>
          <a:p>
            <a:pPr algn="l" marL="723630" indent="-361815" lvl="1">
              <a:lnSpc>
                <a:spcPts val="4692"/>
              </a:lnSpc>
              <a:buFont typeface="Arial"/>
              <a:buChar char="•"/>
            </a:pPr>
            <a:r>
              <a:rPr lang="en-US" sz="3351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Dataset Overview and  Data Cleaning</a:t>
            </a:r>
          </a:p>
          <a:p>
            <a:pPr algn="l" marL="723630" indent="-361815" lvl="1">
              <a:lnSpc>
                <a:spcPts val="4692"/>
              </a:lnSpc>
              <a:buFont typeface="Arial"/>
              <a:buChar char="•"/>
            </a:pPr>
            <a:r>
              <a:rPr lang="en-US" sz="3351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Exploratory Data Analysis (EDA)</a:t>
            </a:r>
          </a:p>
          <a:p>
            <a:pPr algn="l">
              <a:lnSpc>
                <a:spcPts val="4692"/>
              </a:lnSpc>
            </a:pPr>
            <a:r>
              <a:rPr lang="en-US" sz="3351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           Univariate Analysis</a:t>
            </a:r>
          </a:p>
          <a:p>
            <a:pPr algn="l">
              <a:lnSpc>
                <a:spcPts val="4692"/>
              </a:lnSpc>
            </a:pPr>
            <a:r>
              <a:rPr lang="en-US" sz="3351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           Bivariate Analysis</a:t>
            </a:r>
          </a:p>
          <a:p>
            <a:pPr algn="l">
              <a:lnSpc>
                <a:spcPts val="4692"/>
              </a:lnSpc>
            </a:pPr>
            <a:r>
              <a:rPr lang="en-US" sz="3351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           Multivariate Analysis</a:t>
            </a:r>
          </a:p>
          <a:p>
            <a:pPr algn="l" marL="723630" indent="-361815" lvl="1">
              <a:lnSpc>
                <a:spcPts val="4692"/>
              </a:lnSpc>
              <a:buFont typeface="Arial"/>
              <a:buChar char="•"/>
            </a:pPr>
            <a:r>
              <a:rPr lang="en-US" sz="3351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Key Insights and Business Findings</a:t>
            </a:r>
          </a:p>
          <a:p>
            <a:pPr algn="l" marL="723630" indent="-361815" lvl="1">
              <a:lnSpc>
                <a:spcPts val="4692"/>
              </a:lnSpc>
              <a:buFont typeface="Arial"/>
              <a:buChar char="•"/>
            </a:pPr>
            <a:r>
              <a:rPr lang="en-US" sz="3351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Conclusion and Recommendations</a:t>
            </a:r>
          </a:p>
          <a:p>
            <a:pPr algn="l">
              <a:lnSpc>
                <a:spcPts val="4692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1065840" y="2131461"/>
            <a:ext cx="2131679" cy="887554"/>
          </a:xfrm>
          <a:custGeom>
            <a:avLst/>
            <a:gdLst/>
            <a:ahLst/>
            <a:cxnLst/>
            <a:rect r="r" b="b" t="t" l="l"/>
            <a:pathLst>
              <a:path h="887554" w="2131679">
                <a:moveTo>
                  <a:pt x="0" y="0"/>
                </a:moveTo>
                <a:lnTo>
                  <a:pt x="2131680" y="0"/>
                </a:lnTo>
                <a:lnTo>
                  <a:pt x="2131680" y="887554"/>
                </a:lnTo>
                <a:lnTo>
                  <a:pt x="0" y="887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64017" y="9782877"/>
            <a:ext cx="2475603" cy="504123"/>
          </a:xfrm>
          <a:custGeom>
            <a:avLst/>
            <a:gdLst/>
            <a:ahLst/>
            <a:cxnLst/>
            <a:rect r="r" b="b" t="t" l="l"/>
            <a:pathLst>
              <a:path h="504123" w="2475603">
                <a:moveTo>
                  <a:pt x="0" y="0"/>
                </a:moveTo>
                <a:lnTo>
                  <a:pt x="2475603" y="0"/>
                </a:lnTo>
                <a:lnTo>
                  <a:pt x="2475603" y="504123"/>
                </a:lnTo>
                <a:lnTo>
                  <a:pt x="0" y="5041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79851" y="7327732"/>
            <a:ext cx="3216199" cy="955045"/>
          </a:xfrm>
          <a:custGeom>
            <a:avLst/>
            <a:gdLst/>
            <a:ahLst/>
            <a:cxnLst/>
            <a:rect r="r" b="b" t="t" l="l"/>
            <a:pathLst>
              <a:path h="955045" w="3216199">
                <a:moveTo>
                  <a:pt x="0" y="0"/>
                </a:moveTo>
                <a:lnTo>
                  <a:pt x="3216199" y="0"/>
                </a:lnTo>
                <a:lnTo>
                  <a:pt x="3216199" y="955045"/>
                </a:lnTo>
                <a:lnTo>
                  <a:pt x="0" y="9550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528568" y="2575238"/>
            <a:ext cx="558238" cy="558238"/>
          </a:xfrm>
          <a:custGeom>
            <a:avLst/>
            <a:gdLst/>
            <a:ahLst/>
            <a:cxnLst/>
            <a:rect r="r" b="b" t="t" l="l"/>
            <a:pathLst>
              <a:path h="558238" w="558238">
                <a:moveTo>
                  <a:pt x="0" y="0"/>
                </a:moveTo>
                <a:lnTo>
                  <a:pt x="558238" y="0"/>
                </a:lnTo>
                <a:lnTo>
                  <a:pt x="558238" y="558238"/>
                </a:lnTo>
                <a:lnTo>
                  <a:pt x="0" y="5582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779" y="8384500"/>
            <a:ext cx="558238" cy="558238"/>
          </a:xfrm>
          <a:custGeom>
            <a:avLst/>
            <a:gdLst/>
            <a:ahLst/>
            <a:cxnLst/>
            <a:rect r="r" b="b" t="t" l="l"/>
            <a:pathLst>
              <a:path h="558238" w="558238">
                <a:moveTo>
                  <a:pt x="0" y="0"/>
                </a:moveTo>
                <a:lnTo>
                  <a:pt x="558238" y="0"/>
                </a:lnTo>
                <a:lnTo>
                  <a:pt x="558238" y="558238"/>
                </a:lnTo>
                <a:lnTo>
                  <a:pt x="0" y="5582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A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479851" y="7327732"/>
            <a:ext cx="3216199" cy="955045"/>
          </a:xfrm>
          <a:custGeom>
            <a:avLst/>
            <a:gdLst/>
            <a:ahLst/>
            <a:cxnLst/>
            <a:rect r="r" b="b" t="t" l="l"/>
            <a:pathLst>
              <a:path h="955045" w="3216199">
                <a:moveTo>
                  <a:pt x="0" y="0"/>
                </a:moveTo>
                <a:lnTo>
                  <a:pt x="3216199" y="0"/>
                </a:lnTo>
                <a:lnTo>
                  <a:pt x="3216199" y="955045"/>
                </a:lnTo>
                <a:lnTo>
                  <a:pt x="0" y="95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21613" y="2575238"/>
            <a:ext cx="558238" cy="558238"/>
          </a:xfrm>
          <a:custGeom>
            <a:avLst/>
            <a:gdLst/>
            <a:ahLst/>
            <a:cxnLst/>
            <a:rect r="r" b="b" t="t" l="l"/>
            <a:pathLst>
              <a:path h="558238" w="558238">
                <a:moveTo>
                  <a:pt x="0" y="0"/>
                </a:moveTo>
                <a:lnTo>
                  <a:pt x="558238" y="0"/>
                </a:lnTo>
                <a:lnTo>
                  <a:pt x="558238" y="558238"/>
                </a:lnTo>
                <a:lnTo>
                  <a:pt x="0" y="5582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67382" y="1028700"/>
            <a:ext cx="9719156" cy="5673557"/>
          </a:xfrm>
          <a:custGeom>
            <a:avLst/>
            <a:gdLst/>
            <a:ahLst/>
            <a:cxnLst/>
            <a:rect r="r" b="b" t="t" l="l"/>
            <a:pathLst>
              <a:path h="5673557" w="9719156">
                <a:moveTo>
                  <a:pt x="0" y="0"/>
                </a:moveTo>
                <a:lnTo>
                  <a:pt x="9719156" y="0"/>
                </a:lnTo>
                <a:lnTo>
                  <a:pt x="9719156" y="5673557"/>
                </a:lnTo>
                <a:lnTo>
                  <a:pt x="0" y="56735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59802" y="7280107"/>
            <a:ext cx="16720049" cy="236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b="true" sz="2699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This plot shows that OLED and QLED</a:t>
            </a:r>
            <a:r>
              <a:rPr lang="en-US" b="true" sz="2699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 TVs are priced significantly higher than LED TVs, especially in 4K resolution. </a:t>
            </a:r>
          </a:p>
          <a:p>
            <a:pPr algn="l">
              <a:lnSpc>
                <a:spcPts val="3779"/>
              </a:lnSpc>
            </a:pPr>
          </a:p>
          <a:p>
            <a:pPr algn="l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b="true" sz="2699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This indicates that advanced panel technology adds a premium beyond resolution alone.</a:t>
            </a:r>
          </a:p>
          <a:p>
            <a:pPr algn="l">
              <a:lnSpc>
                <a:spcPts val="3779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A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479851" y="7327732"/>
            <a:ext cx="3216199" cy="955045"/>
          </a:xfrm>
          <a:custGeom>
            <a:avLst/>
            <a:gdLst/>
            <a:ahLst/>
            <a:cxnLst/>
            <a:rect r="r" b="b" t="t" l="l"/>
            <a:pathLst>
              <a:path h="955045" w="3216199">
                <a:moveTo>
                  <a:pt x="0" y="0"/>
                </a:moveTo>
                <a:lnTo>
                  <a:pt x="3216199" y="0"/>
                </a:lnTo>
                <a:lnTo>
                  <a:pt x="3216199" y="955045"/>
                </a:lnTo>
                <a:lnTo>
                  <a:pt x="0" y="95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44303" y="763203"/>
            <a:ext cx="11301259" cy="5933161"/>
          </a:xfrm>
          <a:custGeom>
            <a:avLst/>
            <a:gdLst/>
            <a:ahLst/>
            <a:cxnLst/>
            <a:rect r="r" b="b" t="t" l="l"/>
            <a:pathLst>
              <a:path h="5933161" w="11301259">
                <a:moveTo>
                  <a:pt x="0" y="0"/>
                </a:moveTo>
                <a:lnTo>
                  <a:pt x="11301259" y="0"/>
                </a:lnTo>
                <a:lnTo>
                  <a:pt x="11301259" y="5933161"/>
                </a:lnTo>
                <a:lnTo>
                  <a:pt x="0" y="59331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39251" y="6775287"/>
            <a:ext cx="17748749" cy="295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4K</a:t>
            </a:r>
            <a:r>
              <a:rPr lang="en-US" b="true" sz="2799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 TVs receive the highest customer engagement, especially in the Budget and Premium price ranges, showing strong demand at both ends.</a:t>
            </a: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Full HD engagement is strongest in the Mid price range, indicating value-seeking customers prefer this segment.</a:t>
            </a: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Ultra HD and HD Ready show lower overall engagement, suggesting limited demand compared to 4K models.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A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479851" y="7327732"/>
            <a:ext cx="3216199" cy="955045"/>
          </a:xfrm>
          <a:custGeom>
            <a:avLst/>
            <a:gdLst/>
            <a:ahLst/>
            <a:cxnLst/>
            <a:rect r="r" b="b" t="t" l="l"/>
            <a:pathLst>
              <a:path h="955045" w="3216199">
                <a:moveTo>
                  <a:pt x="0" y="0"/>
                </a:moveTo>
                <a:lnTo>
                  <a:pt x="3216199" y="0"/>
                </a:lnTo>
                <a:lnTo>
                  <a:pt x="3216199" y="955045"/>
                </a:lnTo>
                <a:lnTo>
                  <a:pt x="0" y="95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54560" y="1593067"/>
            <a:ext cx="10707588" cy="1068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spc="-374">
                <a:solidFill>
                  <a:srgbClr val="C4F331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Multivariate Analysis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05711" y="3759633"/>
            <a:ext cx="15314677" cy="4702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0060" indent="-415030" lvl="1">
              <a:lnSpc>
                <a:spcPts val="5382"/>
              </a:lnSpc>
              <a:buFont typeface="Arial"/>
              <a:buChar char="•"/>
            </a:pPr>
            <a:r>
              <a:rPr lang="en-US" sz="384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Multivariate analysis shows th</a:t>
            </a:r>
            <a:r>
              <a:rPr lang="en-US" sz="384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at pricing is influenced by a combination of brand, resolution, screen size, and panel type.</a:t>
            </a:r>
          </a:p>
          <a:p>
            <a:pPr algn="l">
              <a:lnSpc>
                <a:spcPts val="5382"/>
              </a:lnSpc>
            </a:pPr>
          </a:p>
          <a:p>
            <a:pPr algn="l" marL="830060" indent="-415030" lvl="1">
              <a:lnSpc>
                <a:spcPts val="5382"/>
              </a:lnSpc>
              <a:buFont typeface="Arial"/>
              <a:buChar char="•"/>
            </a:pPr>
            <a:r>
              <a:rPr lang="en-US" sz="384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 Premium brands combine 4K resolution, large screens, and OLED/QLED panels, while budget brands focus on affordability.”</a:t>
            </a:r>
          </a:p>
          <a:p>
            <a:pPr algn="l">
              <a:lnSpc>
                <a:spcPts val="5382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A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479851" y="7327732"/>
            <a:ext cx="3216199" cy="955045"/>
          </a:xfrm>
          <a:custGeom>
            <a:avLst/>
            <a:gdLst/>
            <a:ahLst/>
            <a:cxnLst/>
            <a:rect r="r" b="b" t="t" l="l"/>
            <a:pathLst>
              <a:path h="955045" w="3216199">
                <a:moveTo>
                  <a:pt x="0" y="0"/>
                </a:moveTo>
                <a:lnTo>
                  <a:pt x="3216199" y="0"/>
                </a:lnTo>
                <a:lnTo>
                  <a:pt x="3216199" y="955045"/>
                </a:lnTo>
                <a:lnTo>
                  <a:pt x="0" y="95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99529" y="1390764"/>
            <a:ext cx="8288942" cy="5358488"/>
          </a:xfrm>
          <a:custGeom>
            <a:avLst/>
            <a:gdLst/>
            <a:ahLst/>
            <a:cxnLst/>
            <a:rect r="r" b="b" t="t" l="l"/>
            <a:pathLst>
              <a:path h="5358488" w="8288942">
                <a:moveTo>
                  <a:pt x="0" y="0"/>
                </a:moveTo>
                <a:lnTo>
                  <a:pt x="8288942" y="0"/>
                </a:lnTo>
                <a:lnTo>
                  <a:pt x="8288942" y="5358488"/>
                </a:lnTo>
                <a:lnTo>
                  <a:pt x="0" y="53584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03" t="0" r="-603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7172325"/>
            <a:ext cx="17748749" cy="311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Average</a:t>
            </a:r>
            <a:r>
              <a:rPr lang="en-US" b="true" sz="2999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 TV price increases with screen size.</a:t>
            </a:r>
          </a:p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Large TVs (&gt;55") are priced significantly higher than small and medium TVs.</a:t>
            </a:r>
          </a:p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Visual trends suggest screen size influences pricing.</a:t>
            </a:r>
          </a:p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One-way ANOVA confirms a statistically significant difference in mean prices across size categories.</a:t>
            </a:r>
          </a:p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Screen size is a key determinant of TV pricing.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22694"/>
            <a:ext cx="10707588" cy="1068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spc="-374">
                <a:solidFill>
                  <a:srgbClr val="C4F331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HYPOTHESIS TEST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A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479851" y="7327732"/>
            <a:ext cx="3216199" cy="955045"/>
          </a:xfrm>
          <a:custGeom>
            <a:avLst/>
            <a:gdLst/>
            <a:ahLst/>
            <a:cxnLst/>
            <a:rect r="r" b="b" t="t" l="l"/>
            <a:pathLst>
              <a:path h="955045" w="3216199">
                <a:moveTo>
                  <a:pt x="0" y="0"/>
                </a:moveTo>
                <a:lnTo>
                  <a:pt x="3216199" y="0"/>
                </a:lnTo>
                <a:lnTo>
                  <a:pt x="3216199" y="955045"/>
                </a:lnTo>
                <a:lnTo>
                  <a:pt x="0" y="95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63250" y="475615"/>
            <a:ext cx="10707588" cy="1068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spc="-374">
                <a:solidFill>
                  <a:srgbClr val="C4F331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Key Insights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762884"/>
            <a:ext cx="16744076" cy="8239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2113" indent="-361056" lvl="1">
              <a:lnSpc>
                <a:spcPts val="4682"/>
              </a:lnSpc>
              <a:buFont typeface="Arial"/>
              <a:buChar char="•"/>
            </a:pPr>
            <a:r>
              <a:rPr lang="en-US" sz="334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Customer engagement (rating count) is highly</a:t>
            </a:r>
            <a:r>
              <a:rPr lang="en-US" sz="334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 right-skewed, with only a few Smart TV models capturing most user attention, indicating a winner-takes-most market.</a:t>
            </a:r>
          </a:p>
          <a:p>
            <a:pPr algn="l" marL="722113" indent="-361056" lvl="1">
              <a:lnSpc>
                <a:spcPts val="4682"/>
              </a:lnSpc>
              <a:buFont typeface="Arial"/>
              <a:buChar char="•"/>
            </a:pPr>
            <a:r>
              <a:rPr lang="en-US" sz="334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Engagement is highest in the ₹10,000–₹50,000 price range, showing that affordability and value perception drive customer interaction more than premium pricing.</a:t>
            </a:r>
          </a:p>
          <a:p>
            <a:pPr algn="l" marL="722113" indent="-361056" lvl="1">
              <a:lnSpc>
                <a:spcPts val="4682"/>
              </a:lnSpc>
              <a:buFont typeface="Arial"/>
              <a:buChar char="•"/>
            </a:pPr>
            <a:r>
              <a:rPr lang="en-US" sz="334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TV prices increase clearly with resolution, with 4K (Ultra HD) TVs priced significantly higher than HD Ready and Full HD models.</a:t>
            </a:r>
          </a:p>
          <a:p>
            <a:pPr algn="l" marL="722113" indent="-361056" lvl="1">
              <a:lnSpc>
                <a:spcPts val="4682"/>
              </a:lnSpc>
              <a:buFont typeface="Arial"/>
              <a:buChar char="•"/>
            </a:pPr>
            <a:r>
              <a:rPr lang="en-US" sz="334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Operating system strongly impacts pricing: WebOS TVs are the most expensive, Tizen occupies the mid-range, and Google TV targets budget-conscious buyers.</a:t>
            </a:r>
          </a:p>
          <a:p>
            <a:pPr algn="l" marL="722113" indent="-361056" lvl="1">
              <a:lnSpc>
                <a:spcPts val="4682"/>
              </a:lnSpc>
              <a:buFont typeface="Arial"/>
              <a:buChar char="•"/>
            </a:pPr>
            <a:r>
              <a:rPr lang="en-US" sz="334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Google TV dominates model availability, reflecting strong manufacturer adoption and platform standardization in the Smart TV market.</a:t>
            </a:r>
          </a:p>
          <a:p>
            <a:pPr algn="l">
              <a:lnSpc>
                <a:spcPts val="4682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A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479851" y="7327732"/>
            <a:ext cx="3216199" cy="955045"/>
          </a:xfrm>
          <a:custGeom>
            <a:avLst/>
            <a:gdLst/>
            <a:ahLst/>
            <a:cxnLst/>
            <a:rect r="r" b="b" t="t" l="l"/>
            <a:pathLst>
              <a:path h="955045" w="3216199">
                <a:moveTo>
                  <a:pt x="0" y="0"/>
                </a:moveTo>
                <a:lnTo>
                  <a:pt x="3216199" y="0"/>
                </a:lnTo>
                <a:lnTo>
                  <a:pt x="3216199" y="955045"/>
                </a:lnTo>
                <a:lnTo>
                  <a:pt x="0" y="95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5941" y="1247889"/>
            <a:ext cx="16423910" cy="8355664"/>
          </a:xfrm>
          <a:custGeom>
            <a:avLst/>
            <a:gdLst/>
            <a:ahLst/>
            <a:cxnLst/>
            <a:rect r="r" b="b" t="t" l="l"/>
            <a:pathLst>
              <a:path h="8355664" w="16423910">
                <a:moveTo>
                  <a:pt x="0" y="0"/>
                </a:moveTo>
                <a:lnTo>
                  <a:pt x="16423910" y="0"/>
                </a:lnTo>
                <a:lnTo>
                  <a:pt x="16423910" y="8355664"/>
                </a:lnTo>
                <a:lnTo>
                  <a:pt x="0" y="83556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772263" y="179819"/>
            <a:ext cx="10707588" cy="1068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spc="-374">
                <a:solidFill>
                  <a:srgbClr val="C4F331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summary 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A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479851" y="7327732"/>
            <a:ext cx="3216199" cy="955045"/>
          </a:xfrm>
          <a:custGeom>
            <a:avLst/>
            <a:gdLst/>
            <a:ahLst/>
            <a:cxnLst/>
            <a:rect r="r" b="b" t="t" l="l"/>
            <a:pathLst>
              <a:path h="955045" w="3216199">
                <a:moveTo>
                  <a:pt x="0" y="0"/>
                </a:moveTo>
                <a:lnTo>
                  <a:pt x="3216199" y="0"/>
                </a:lnTo>
                <a:lnTo>
                  <a:pt x="3216199" y="955045"/>
                </a:lnTo>
                <a:lnTo>
                  <a:pt x="0" y="95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63250" y="475615"/>
            <a:ext cx="10707588" cy="1068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spc="-374">
                <a:solidFill>
                  <a:srgbClr val="C4F331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Conc</a:t>
            </a:r>
            <a:r>
              <a:rPr lang="en-US" sz="6800" spc="-374">
                <a:solidFill>
                  <a:srgbClr val="C4F331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lusion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80702" y="2405681"/>
            <a:ext cx="16571357" cy="6402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73239" indent="-436619" lvl="1">
              <a:lnSpc>
                <a:spcPts val="5662"/>
              </a:lnSpc>
              <a:buFont typeface="Arial"/>
              <a:buChar char="•"/>
            </a:pPr>
            <a:r>
              <a:rPr lang="en-US" sz="404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Smart TV pricing dep</a:t>
            </a:r>
            <a:r>
              <a:rPr lang="en-US" sz="404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ends on resolution, OS, brand, and features.</a:t>
            </a:r>
          </a:p>
          <a:p>
            <a:pPr algn="l" marL="873239" indent="-436619" lvl="1">
              <a:lnSpc>
                <a:spcPts val="5662"/>
              </a:lnSpc>
              <a:buFont typeface="Arial"/>
              <a:buChar char="•"/>
            </a:pPr>
            <a:r>
              <a:rPr lang="en-US" sz="404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Mid-priced TVs (₹10k–₹50k) show the highest customer engagement.</a:t>
            </a:r>
          </a:p>
          <a:p>
            <a:pPr algn="l" marL="873239" indent="-436619" lvl="1">
              <a:lnSpc>
                <a:spcPts val="5662"/>
              </a:lnSpc>
              <a:buFont typeface="Arial"/>
              <a:buChar char="•"/>
            </a:pPr>
            <a:r>
              <a:rPr lang="en-US" sz="404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Premium features raise prices but don’t always increase satisfaction.</a:t>
            </a:r>
          </a:p>
          <a:p>
            <a:pPr algn="l" marL="873239" indent="-436619" lvl="1">
              <a:lnSpc>
                <a:spcPts val="5662"/>
              </a:lnSpc>
              <a:buFont typeface="Arial"/>
              <a:buChar char="•"/>
            </a:pPr>
            <a:r>
              <a:rPr lang="en-US" sz="404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Google TV dominates as the preferred operating system.</a:t>
            </a:r>
          </a:p>
          <a:p>
            <a:pPr algn="l" marL="873239" indent="-436619" lvl="1">
              <a:lnSpc>
                <a:spcPts val="5662"/>
              </a:lnSpc>
              <a:buFont typeface="Arial"/>
              <a:buChar char="•"/>
            </a:pPr>
            <a:r>
              <a:rPr lang="en-US" sz="404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Affordability and value matter more than premium pricing.</a:t>
            </a:r>
          </a:p>
          <a:p>
            <a:pPr algn="l">
              <a:lnSpc>
                <a:spcPts val="5662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A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05136" y="1444847"/>
            <a:ext cx="14677727" cy="3983009"/>
            <a:chOff x="0" y="0"/>
            <a:chExt cx="3051562" cy="8280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51562" cy="828091"/>
            </a:xfrm>
            <a:custGeom>
              <a:avLst/>
              <a:gdLst/>
              <a:ahLst/>
              <a:cxnLst/>
              <a:rect r="r" b="b" t="t" l="l"/>
              <a:pathLst>
                <a:path h="828091" w="3051562">
                  <a:moveTo>
                    <a:pt x="2955964" y="0"/>
                  </a:moveTo>
                  <a:lnTo>
                    <a:pt x="95598" y="0"/>
                  </a:lnTo>
                  <a:cubicBezTo>
                    <a:pt x="42801" y="0"/>
                    <a:pt x="0" y="42801"/>
                    <a:pt x="0" y="95598"/>
                  </a:cubicBezTo>
                  <a:lnTo>
                    <a:pt x="0" y="530170"/>
                  </a:lnTo>
                  <a:cubicBezTo>
                    <a:pt x="0" y="582968"/>
                    <a:pt x="42801" y="625768"/>
                    <a:pt x="95598" y="625768"/>
                  </a:cubicBezTo>
                  <a:lnTo>
                    <a:pt x="204343" y="625768"/>
                  </a:lnTo>
                  <a:cubicBezTo>
                    <a:pt x="231994" y="625768"/>
                    <a:pt x="258291" y="637740"/>
                    <a:pt x="276447" y="658595"/>
                  </a:cubicBezTo>
                  <a:lnTo>
                    <a:pt x="395420" y="795256"/>
                  </a:lnTo>
                  <a:cubicBezTo>
                    <a:pt x="413574" y="816115"/>
                    <a:pt x="439871" y="828090"/>
                    <a:pt x="467524" y="828091"/>
                  </a:cubicBezTo>
                  <a:lnTo>
                    <a:pt x="2584038" y="828091"/>
                  </a:lnTo>
                  <a:cubicBezTo>
                    <a:pt x="2611690" y="828091"/>
                    <a:pt x="2637987" y="816118"/>
                    <a:pt x="2656143" y="795263"/>
                  </a:cubicBezTo>
                  <a:lnTo>
                    <a:pt x="2775114" y="658603"/>
                  </a:lnTo>
                  <a:cubicBezTo>
                    <a:pt x="2793270" y="637747"/>
                    <a:pt x="2819567" y="625774"/>
                    <a:pt x="2847218" y="625775"/>
                  </a:cubicBezTo>
                  <a:lnTo>
                    <a:pt x="2955964" y="625775"/>
                  </a:lnTo>
                  <a:cubicBezTo>
                    <a:pt x="3008762" y="625775"/>
                    <a:pt x="3051562" y="582974"/>
                    <a:pt x="3051562" y="530177"/>
                  </a:cubicBezTo>
                  <a:lnTo>
                    <a:pt x="3051562" y="95598"/>
                  </a:lnTo>
                  <a:cubicBezTo>
                    <a:pt x="3051562" y="42801"/>
                    <a:pt x="3008762" y="0"/>
                    <a:pt x="2955964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72946" r="0" b="-72946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6004889" y="6393825"/>
            <a:ext cx="6278221" cy="1068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spc="-374">
                <a:solidFill>
                  <a:srgbClr val="C4F331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THANK YOU !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939565" y="9819508"/>
            <a:ext cx="2475603" cy="504123"/>
          </a:xfrm>
          <a:custGeom>
            <a:avLst/>
            <a:gdLst/>
            <a:ahLst/>
            <a:cxnLst/>
            <a:rect r="r" b="b" t="t" l="l"/>
            <a:pathLst>
              <a:path h="504123" w="2475603">
                <a:moveTo>
                  <a:pt x="0" y="0"/>
                </a:moveTo>
                <a:lnTo>
                  <a:pt x="2475603" y="0"/>
                </a:lnTo>
                <a:lnTo>
                  <a:pt x="2475603" y="504122"/>
                </a:lnTo>
                <a:lnTo>
                  <a:pt x="0" y="5041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222160" y="1963615"/>
            <a:ext cx="2131679" cy="887554"/>
          </a:xfrm>
          <a:custGeom>
            <a:avLst/>
            <a:gdLst/>
            <a:ahLst/>
            <a:cxnLst/>
            <a:rect r="r" b="b" t="t" l="l"/>
            <a:pathLst>
              <a:path h="887554" w="2131679">
                <a:moveTo>
                  <a:pt x="0" y="0"/>
                </a:moveTo>
                <a:lnTo>
                  <a:pt x="2131680" y="0"/>
                </a:lnTo>
                <a:lnTo>
                  <a:pt x="2131680" y="887554"/>
                </a:lnTo>
                <a:lnTo>
                  <a:pt x="0" y="8875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47706" y="0"/>
            <a:ext cx="1510213" cy="897890"/>
          </a:xfrm>
          <a:custGeom>
            <a:avLst/>
            <a:gdLst/>
            <a:ahLst/>
            <a:cxnLst/>
            <a:rect r="r" b="b" t="t" l="l"/>
            <a:pathLst>
              <a:path h="897890" w="1510213">
                <a:moveTo>
                  <a:pt x="0" y="0"/>
                </a:moveTo>
                <a:lnTo>
                  <a:pt x="1510213" y="0"/>
                </a:lnTo>
                <a:lnTo>
                  <a:pt x="1510213" y="897890"/>
                </a:lnTo>
                <a:lnTo>
                  <a:pt x="0" y="8978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482864" y="5601454"/>
            <a:ext cx="558238" cy="558238"/>
          </a:xfrm>
          <a:custGeom>
            <a:avLst/>
            <a:gdLst/>
            <a:ahLst/>
            <a:cxnLst/>
            <a:rect r="r" b="b" t="t" l="l"/>
            <a:pathLst>
              <a:path h="558238" w="558238">
                <a:moveTo>
                  <a:pt x="0" y="0"/>
                </a:moveTo>
                <a:lnTo>
                  <a:pt x="558237" y="0"/>
                </a:lnTo>
                <a:lnTo>
                  <a:pt x="558237" y="558238"/>
                </a:lnTo>
                <a:lnTo>
                  <a:pt x="0" y="5582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47706" y="8979181"/>
            <a:ext cx="558238" cy="558238"/>
          </a:xfrm>
          <a:custGeom>
            <a:avLst/>
            <a:gdLst/>
            <a:ahLst/>
            <a:cxnLst/>
            <a:rect r="r" b="b" t="t" l="l"/>
            <a:pathLst>
              <a:path h="558238" w="558238">
                <a:moveTo>
                  <a:pt x="0" y="0"/>
                </a:moveTo>
                <a:lnTo>
                  <a:pt x="558238" y="0"/>
                </a:lnTo>
                <a:lnTo>
                  <a:pt x="558238" y="558238"/>
                </a:lnTo>
                <a:lnTo>
                  <a:pt x="0" y="5582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0258" y="1421121"/>
            <a:ext cx="15899042" cy="2038728"/>
            <a:chOff x="0" y="0"/>
            <a:chExt cx="4187402" cy="5369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87402" cy="536949"/>
            </a:xfrm>
            <a:custGeom>
              <a:avLst/>
              <a:gdLst/>
              <a:ahLst/>
              <a:cxnLst/>
              <a:rect r="r" b="b" t="t" l="l"/>
              <a:pathLst>
                <a:path h="536949" w="4187402">
                  <a:moveTo>
                    <a:pt x="24834" y="0"/>
                  </a:moveTo>
                  <a:lnTo>
                    <a:pt x="4162568" y="0"/>
                  </a:lnTo>
                  <a:cubicBezTo>
                    <a:pt x="4176283" y="0"/>
                    <a:pt x="4187402" y="11119"/>
                    <a:pt x="4187402" y="24834"/>
                  </a:cubicBezTo>
                  <a:lnTo>
                    <a:pt x="4187402" y="512115"/>
                  </a:lnTo>
                  <a:cubicBezTo>
                    <a:pt x="4187402" y="525830"/>
                    <a:pt x="4176283" y="536949"/>
                    <a:pt x="4162568" y="536949"/>
                  </a:cubicBezTo>
                  <a:lnTo>
                    <a:pt x="24834" y="536949"/>
                  </a:lnTo>
                  <a:cubicBezTo>
                    <a:pt x="11119" y="536949"/>
                    <a:pt x="0" y="525830"/>
                    <a:pt x="0" y="512115"/>
                  </a:cubicBezTo>
                  <a:lnTo>
                    <a:pt x="0" y="24834"/>
                  </a:lnTo>
                  <a:cubicBezTo>
                    <a:pt x="0" y="11119"/>
                    <a:pt x="11119" y="0"/>
                    <a:pt x="24834" y="0"/>
                  </a:cubicBezTo>
                  <a:close/>
                </a:path>
              </a:pathLst>
            </a:custGeom>
            <a:solidFill>
              <a:srgbClr val="0B103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187402" cy="5845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24168" y="3707292"/>
            <a:ext cx="6644321" cy="959518"/>
            <a:chOff x="0" y="0"/>
            <a:chExt cx="1749945" cy="2527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49945" cy="252712"/>
            </a:xfrm>
            <a:custGeom>
              <a:avLst/>
              <a:gdLst/>
              <a:ahLst/>
              <a:cxnLst/>
              <a:rect r="r" b="b" t="t" l="l"/>
              <a:pathLst>
                <a:path h="252712" w="1749945">
                  <a:moveTo>
                    <a:pt x="59425" y="0"/>
                  </a:moveTo>
                  <a:lnTo>
                    <a:pt x="1690520" y="0"/>
                  </a:lnTo>
                  <a:cubicBezTo>
                    <a:pt x="1723339" y="0"/>
                    <a:pt x="1749945" y="26605"/>
                    <a:pt x="1749945" y="59425"/>
                  </a:cubicBezTo>
                  <a:lnTo>
                    <a:pt x="1749945" y="193288"/>
                  </a:lnTo>
                  <a:cubicBezTo>
                    <a:pt x="1749945" y="226107"/>
                    <a:pt x="1723339" y="252712"/>
                    <a:pt x="1690520" y="252712"/>
                  </a:cubicBezTo>
                  <a:lnTo>
                    <a:pt x="59425" y="252712"/>
                  </a:lnTo>
                  <a:cubicBezTo>
                    <a:pt x="26605" y="252712"/>
                    <a:pt x="0" y="226107"/>
                    <a:pt x="0" y="193288"/>
                  </a:cubicBezTo>
                  <a:lnTo>
                    <a:pt x="0" y="59425"/>
                  </a:lnTo>
                  <a:cubicBezTo>
                    <a:pt x="0" y="26605"/>
                    <a:pt x="26605" y="0"/>
                    <a:pt x="59425" y="0"/>
                  </a:cubicBezTo>
                  <a:close/>
                </a:path>
              </a:pathLst>
            </a:custGeom>
            <a:solidFill>
              <a:srgbClr val="0B103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749945" cy="300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60258" y="4950252"/>
            <a:ext cx="16163592" cy="4850642"/>
            <a:chOff x="0" y="0"/>
            <a:chExt cx="4257078" cy="127753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57078" cy="1277535"/>
            </a:xfrm>
            <a:custGeom>
              <a:avLst/>
              <a:gdLst/>
              <a:ahLst/>
              <a:cxnLst/>
              <a:rect r="r" b="b" t="t" l="l"/>
              <a:pathLst>
                <a:path h="1277535" w="4257078">
                  <a:moveTo>
                    <a:pt x="24428" y="0"/>
                  </a:moveTo>
                  <a:lnTo>
                    <a:pt x="4232650" y="0"/>
                  </a:lnTo>
                  <a:cubicBezTo>
                    <a:pt x="4246141" y="0"/>
                    <a:pt x="4257078" y="10937"/>
                    <a:pt x="4257078" y="24428"/>
                  </a:cubicBezTo>
                  <a:lnTo>
                    <a:pt x="4257078" y="1253108"/>
                  </a:lnTo>
                  <a:cubicBezTo>
                    <a:pt x="4257078" y="1266599"/>
                    <a:pt x="4246141" y="1277535"/>
                    <a:pt x="4232650" y="1277535"/>
                  </a:cubicBezTo>
                  <a:lnTo>
                    <a:pt x="24428" y="1277535"/>
                  </a:lnTo>
                  <a:cubicBezTo>
                    <a:pt x="17949" y="1277535"/>
                    <a:pt x="11736" y="1274962"/>
                    <a:pt x="7155" y="1270381"/>
                  </a:cubicBezTo>
                  <a:cubicBezTo>
                    <a:pt x="2574" y="1265799"/>
                    <a:pt x="0" y="1259586"/>
                    <a:pt x="0" y="1253108"/>
                  </a:cubicBezTo>
                  <a:lnTo>
                    <a:pt x="0" y="24428"/>
                  </a:lnTo>
                  <a:cubicBezTo>
                    <a:pt x="0" y="17949"/>
                    <a:pt x="2574" y="11736"/>
                    <a:pt x="7155" y="7155"/>
                  </a:cubicBezTo>
                  <a:cubicBezTo>
                    <a:pt x="11736" y="2574"/>
                    <a:pt x="17949" y="0"/>
                    <a:pt x="24428" y="0"/>
                  </a:cubicBezTo>
                  <a:close/>
                </a:path>
              </a:pathLst>
            </a:custGeom>
            <a:solidFill>
              <a:srgbClr val="0B103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4257078" cy="13251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60749" y="4030137"/>
            <a:ext cx="446172" cy="44617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66396" y="87561"/>
                  </a:lnTo>
                  <a:lnTo>
                    <a:pt x="553838" y="27679"/>
                  </a:lnTo>
                  <a:lnTo>
                    <a:pt x="578287" y="131093"/>
                  </a:lnTo>
                  <a:lnTo>
                    <a:pt x="681363" y="106978"/>
                  </a:lnTo>
                  <a:lnTo>
                    <a:pt x="666963" y="212279"/>
                  </a:lnTo>
                  <a:lnTo>
                    <a:pt x="771752" y="227186"/>
                  </a:lnTo>
                  <a:lnTo>
                    <a:pt x="720448" y="320152"/>
                  </a:lnTo>
                  <a:lnTo>
                    <a:pt x="812800" y="372069"/>
                  </a:lnTo>
                  <a:lnTo>
                    <a:pt x="731520" y="440145"/>
                  </a:lnTo>
                  <a:lnTo>
                    <a:pt x="798961" y="522061"/>
                  </a:lnTo>
                  <a:lnTo>
                    <a:pt x="698682" y="556053"/>
                  </a:lnTo>
                  <a:lnTo>
                    <a:pt x="732104" y="656904"/>
                  </a:lnTo>
                  <a:lnTo>
                    <a:pt x="626370" y="652219"/>
                  </a:lnTo>
                  <a:lnTo>
                    <a:pt x="621259" y="758384"/>
                  </a:lnTo>
                  <a:lnTo>
                    <a:pt x="524350" y="715658"/>
                  </a:lnTo>
                  <a:lnTo>
                    <a:pt x="481396" y="812800"/>
                  </a:lnTo>
                  <a:lnTo>
                    <a:pt x="406400" y="737801"/>
                  </a:lnTo>
                  <a:lnTo>
                    <a:pt x="331404" y="812800"/>
                  </a:lnTo>
                  <a:lnTo>
                    <a:pt x="288450" y="715658"/>
                  </a:lnTo>
                  <a:lnTo>
                    <a:pt x="191541" y="758384"/>
                  </a:lnTo>
                  <a:lnTo>
                    <a:pt x="186430" y="652219"/>
                  </a:lnTo>
                  <a:lnTo>
                    <a:pt x="80696" y="656904"/>
                  </a:lnTo>
                  <a:lnTo>
                    <a:pt x="114118" y="556053"/>
                  </a:lnTo>
                  <a:lnTo>
                    <a:pt x="13839" y="522061"/>
                  </a:lnTo>
                  <a:lnTo>
                    <a:pt x="81280" y="440145"/>
                  </a:lnTo>
                  <a:lnTo>
                    <a:pt x="0" y="372069"/>
                  </a:lnTo>
                  <a:lnTo>
                    <a:pt x="92352" y="320152"/>
                  </a:lnTo>
                  <a:lnTo>
                    <a:pt x="41047" y="227186"/>
                  </a:lnTo>
                  <a:lnTo>
                    <a:pt x="145837" y="212279"/>
                  </a:lnTo>
                  <a:lnTo>
                    <a:pt x="131437" y="106978"/>
                  </a:lnTo>
                  <a:lnTo>
                    <a:pt x="234513" y="131093"/>
                  </a:lnTo>
                  <a:lnTo>
                    <a:pt x="258962" y="27679"/>
                  </a:lnTo>
                  <a:lnTo>
                    <a:pt x="346404" y="875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853C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39700" y="92075"/>
              <a:ext cx="53340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968712" y="172039"/>
            <a:ext cx="12350577" cy="1925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00"/>
              </a:lnSpc>
            </a:pPr>
            <a:r>
              <a:rPr lang="en-US" sz="6800" spc="-374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 Domain Understanding</a:t>
            </a:r>
          </a:p>
          <a:p>
            <a:pPr algn="ctr">
              <a:lnSpc>
                <a:spcPts val="680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707860" y="1796161"/>
            <a:ext cx="15551440" cy="1834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This pr</a:t>
            </a:r>
            <a:r>
              <a:rPr lang="en-US" sz="3499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oject belongs to the E-commerce and Retail Analy</a:t>
            </a:r>
            <a:r>
              <a:rPr lang="en-US" sz="3499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tics domain, focusing on television products sold on the Shopsy platform.</a:t>
            </a:r>
          </a:p>
          <a:p>
            <a:pPr algn="l">
              <a:lnSpc>
                <a:spcPts val="489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2470758" y="5302677"/>
            <a:ext cx="10027723" cy="4909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50"/>
              </a:lnSpc>
            </a:pPr>
            <a:r>
              <a:rPr lang="en-US" sz="396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Tel</a:t>
            </a:r>
            <a:r>
              <a:rPr lang="en-US" sz="396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evision brands</a:t>
            </a:r>
          </a:p>
          <a:p>
            <a:pPr algn="l">
              <a:lnSpc>
                <a:spcPts val="5550"/>
              </a:lnSpc>
            </a:pPr>
            <a:r>
              <a:rPr lang="en-US" sz="396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Prices and discoun</a:t>
            </a:r>
            <a:r>
              <a:rPr lang="en-US" sz="396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ts</a:t>
            </a:r>
          </a:p>
          <a:p>
            <a:pPr algn="l">
              <a:lnSpc>
                <a:spcPts val="5550"/>
              </a:lnSpc>
            </a:pPr>
            <a:r>
              <a:rPr lang="en-US" sz="396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Screen sizes and resolutions</a:t>
            </a:r>
          </a:p>
          <a:p>
            <a:pPr algn="l">
              <a:lnSpc>
                <a:spcPts val="5550"/>
              </a:lnSpc>
            </a:pPr>
            <a:r>
              <a:rPr lang="en-US" sz="396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Display panel types</a:t>
            </a:r>
          </a:p>
          <a:p>
            <a:pPr algn="l">
              <a:lnSpc>
                <a:spcPts val="5550"/>
              </a:lnSpc>
            </a:pPr>
            <a:r>
              <a:rPr lang="en-US" sz="396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Operating systems</a:t>
            </a:r>
          </a:p>
          <a:p>
            <a:pPr algn="l">
              <a:lnSpc>
                <a:spcPts val="5550"/>
              </a:lnSpc>
            </a:pPr>
            <a:r>
              <a:rPr lang="en-US" sz="396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Customer ratings </a:t>
            </a:r>
          </a:p>
          <a:p>
            <a:pPr algn="l">
              <a:lnSpc>
                <a:spcPts val="555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2581053" y="3982512"/>
            <a:ext cx="4062450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Th</a:t>
            </a:r>
            <a:r>
              <a:rPr lang="en-US" b="true" sz="2699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e dataset includes: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760749" y="8286098"/>
            <a:ext cx="558238" cy="558238"/>
          </a:xfrm>
          <a:custGeom>
            <a:avLst/>
            <a:gdLst/>
            <a:ahLst/>
            <a:cxnLst/>
            <a:rect r="r" b="b" t="t" l="l"/>
            <a:pathLst>
              <a:path h="558238" w="558238">
                <a:moveTo>
                  <a:pt x="0" y="0"/>
                </a:moveTo>
                <a:lnTo>
                  <a:pt x="558238" y="0"/>
                </a:lnTo>
                <a:lnTo>
                  <a:pt x="558238" y="558238"/>
                </a:lnTo>
                <a:lnTo>
                  <a:pt x="0" y="5582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786431" y="8844336"/>
            <a:ext cx="558238" cy="558238"/>
          </a:xfrm>
          <a:custGeom>
            <a:avLst/>
            <a:gdLst/>
            <a:ahLst/>
            <a:cxnLst/>
            <a:rect r="r" b="b" t="t" l="l"/>
            <a:pathLst>
              <a:path h="558238" w="558238">
                <a:moveTo>
                  <a:pt x="0" y="0"/>
                </a:moveTo>
                <a:lnTo>
                  <a:pt x="558237" y="0"/>
                </a:lnTo>
                <a:lnTo>
                  <a:pt x="558237" y="558238"/>
                </a:lnTo>
                <a:lnTo>
                  <a:pt x="0" y="5582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786431" y="7551716"/>
            <a:ext cx="558238" cy="558238"/>
          </a:xfrm>
          <a:custGeom>
            <a:avLst/>
            <a:gdLst/>
            <a:ahLst/>
            <a:cxnLst/>
            <a:rect r="r" b="b" t="t" l="l"/>
            <a:pathLst>
              <a:path h="558238" w="558238">
                <a:moveTo>
                  <a:pt x="0" y="0"/>
                </a:moveTo>
                <a:lnTo>
                  <a:pt x="558237" y="0"/>
                </a:lnTo>
                <a:lnTo>
                  <a:pt x="558237" y="558238"/>
                </a:lnTo>
                <a:lnTo>
                  <a:pt x="0" y="5582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760749" y="6817334"/>
            <a:ext cx="558238" cy="558238"/>
          </a:xfrm>
          <a:custGeom>
            <a:avLst/>
            <a:gdLst/>
            <a:ahLst/>
            <a:cxnLst/>
            <a:rect r="r" b="b" t="t" l="l"/>
            <a:pathLst>
              <a:path h="558238" w="558238">
                <a:moveTo>
                  <a:pt x="0" y="0"/>
                </a:moveTo>
                <a:lnTo>
                  <a:pt x="558238" y="0"/>
                </a:lnTo>
                <a:lnTo>
                  <a:pt x="558238" y="558238"/>
                </a:lnTo>
                <a:lnTo>
                  <a:pt x="0" y="5582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86431" y="6184764"/>
            <a:ext cx="558238" cy="558238"/>
          </a:xfrm>
          <a:custGeom>
            <a:avLst/>
            <a:gdLst/>
            <a:ahLst/>
            <a:cxnLst/>
            <a:rect r="r" b="b" t="t" l="l"/>
            <a:pathLst>
              <a:path h="558238" w="558238">
                <a:moveTo>
                  <a:pt x="0" y="0"/>
                </a:moveTo>
                <a:lnTo>
                  <a:pt x="558237" y="0"/>
                </a:lnTo>
                <a:lnTo>
                  <a:pt x="558237" y="558238"/>
                </a:lnTo>
                <a:lnTo>
                  <a:pt x="0" y="5582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760749" y="5378877"/>
            <a:ext cx="558238" cy="558238"/>
          </a:xfrm>
          <a:custGeom>
            <a:avLst/>
            <a:gdLst/>
            <a:ahLst/>
            <a:cxnLst/>
            <a:rect r="r" b="b" t="t" l="l"/>
            <a:pathLst>
              <a:path h="558238" w="558238">
                <a:moveTo>
                  <a:pt x="0" y="0"/>
                </a:moveTo>
                <a:lnTo>
                  <a:pt x="558238" y="0"/>
                </a:lnTo>
                <a:lnTo>
                  <a:pt x="558238" y="558237"/>
                </a:lnTo>
                <a:lnTo>
                  <a:pt x="0" y="558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A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06872" y="4438970"/>
            <a:ext cx="7062432" cy="4238394"/>
            <a:chOff x="0" y="0"/>
            <a:chExt cx="1094156" cy="6566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94156" cy="656638"/>
            </a:xfrm>
            <a:custGeom>
              <a:avLst/>
              <a:gdLst/>
              <a:ahLst/>
              <a:cxnLst/>
              <a:rect r="r" b="b" t="t" l="l"/>
              <a:pathLst>
                <a:path h="656638" w="1094156">
                  <a:moveTo>
                    <a:pt x="25213" y="0"/>
                  </a:moveTo>
                  <a:lnTo>
                    <a:pt x="1068943" y="0"/>
                  </a:lnTo>
                  <a:cubicBezTo>
                    <a:pt x="1075630" y="0"/>
                    <a:pt x="1082043" y="2656"/>
                    <a:pt x="1086771" y="7385"/>
                  </a:cubicBezTo>
                  <a:cubicBezTo>
                    <a:pt x="1091499" y="12113"/>
                    <a:pt x="1094156" y="18526"/>
                    <a:pt x="1094156" y="25213"/>
                  </a:cubicBezTo>
                  <a:lnTo>
                    <a:pt x="1094156" y="631425"/>
                  </a:lnTo>
                  <a:cubicBezTo>
                    <a:pt x="1094156" y="638112"/>
                    <a:pt x="1091499" y="644525"/>
                    <a:pt x="1086771" y="649253"/>
                  </a:cubicBezTo>
                  <a:cubicBezTo>
                    <a:pt x="1082043" y="653982"/>
                    <a:pt x="1075630" y="656638"/>
                    <a:pt x="1068943" y="656638"/>
                  </a:cubicBezTo>
                  <a:lnTo>
                    <a:pt x="25213" y="656638"/>
                  </a:lnTo>
                  <a:cubicBezTo>
                    <a:pt x="18526" y="656638"/>
                    <a:pt x="12113" y="653982"/>
                    <a:pt x="7385" y="649253"/>
                  </a:cubicBezTo>
                  <a:cubicBezTo>
                    <a:pt x="2656" y="644525"/>
                    <a:pt x="0" y="638112"/>
                    <a:pt x="0" y="631425"/>
                  </a:cubicBezTo>
                  <a:lnTo>
                    <a:pt x="0" y="25213"/>
                  </a:lnTo>
                  <a:cubicBezTo>
                    <a:pt x="0" y="18526"/>
                    <a:pt x="2656" y="12113"/>
                    <a:pt x="7385" y="7385"/>
                  </a:cubicBezTo>
                  <a:cubicBezTo>
                    <a:pt x="12113" y="2656"/>
                    <a:pt x="18526" y="0"/>
                    <a:pt x="25213" y="0"/>
                  </a:cubicBezTo>
                  <a:close/>
                </a:path>
              </a:pathLst>
            </a:custGeom>
            <a:blipFill>
              <a:blip r:embed="rId2"/>
              <a:stretch>
                <a:fillRect l="-1884" t="0" r="-1884" b="-15378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5126292" y="364527"/>
            <a:ext cx="8652345" cy="1925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spc="-374">
                <a:solidFill>
                  <a:srgbClr val="C4F331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Busin</a:t>
            </a:r>
            <a:r>
              <a:rPr lang="en-US" sz="6800" spc="-374">
                <a:solidFill>
                  <a:srgbClr val="C4F331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ess Problem</a:t>
            </a:r>
          </a:p>
          <a:p>
            <a:pPr algn="l">
              <a:lnSpc>
                <a:spcPts val="680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645629" y="2064786"/>
            <a:ext cx="15613671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Jyot</a:t>
            </a:r>
            <a:r>
              <a:rPr lang="en-US" sz="3399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hi, a consumer planning to purchase a television online from Shopsy, observes that TVs with similar specifications have widely different prices.</a:t>
            </a:r>
          </a:p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645629" y="3231687"/>
            <a:ext cx="8961614" cy="6595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51"/>
              </a:lnSpc>
            </a:pPr>
          </a:p>
          <a:p>
            <a:pPr algn="l" marL="0" indent="0" lvl="0">
              <a:lnSpc>
                <a:spcPts val="3951"/>
              </a:lnSpc>
            </a:pPr>
            <a:r>
              <a:rPr lang="en-US" sz="2822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For example:</a:t>
            </a:r>
          </a:p>
          <a:p>
            <a:pPr algn="l" marL="0" indent="0" lvl="0">
              <a:lnSpc>
                <a:spcPts val="3951"/>
              </a:lnSpc>
            </a:pPr>
          </a:p>
          <a:p>
            <a:pPr algn="l" marL="630955" indent="-315478" lvl="1">
              <a:lnSpc>
                <a:spcPts val="4091"/>
              </a:lnSpc>
              <a:buFont typeface="Arial"/>
              <a:buChar char="•"/>
            </a:pPr>
            <a:r>
              <a:rPr lang="en-US" sz="2922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One TV costs around ₹12,000</a:t>
            </a:r>
          </a:p>
          <a:p>
            <a:pPr algn="l" marL="630955" indent="-315478" lvl="1">
              <a:lnSpc>
                <a:spcPts val="4091"/>
              </a:lnSpc>
              <a:buFont typeface="Arial"/>
              <a:buChar char="•"/>
            </a:pPr>
            <a:r>
              <a:rPr lang="en-US" sz="2922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Another similar TV costs ₹60,000+</a:t>
            </a:r>
          </a:p>
          <a:p>
            <a:pPr algn="l" marL="630955" indent="-315478" lvl="1">
              <a:lnSpc>
                <a:spcPts val="4091"/>
              </a:lnSpc>
              <a:buFont typeface="Arial"/>
              <a:buChar char="•"/>
            </a:pPr>
            <a:r>
              <a:rPr lang="en-US" sz="2922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Screen sizes vary from 32 inches to 55+ inches</a:t>
            </a:r>
          </a:p>
          <a:p>
            <a:pPr algn="l" marL="630955" indent="-315478" lvl="1">
              <a:lnSpc>
                <a:spcPts val="4091"/>
              </a:lnSpc>
              <a:buFont typeface="Arial"/>
              <a:buChar char="•"/>
            </a:pPr>
            <a:r>
              <a:rPr lang="en-US" sz="2922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4K TVs are priced much higher than HD Ready TVs</a:t>
            </a:r>
          </a:p>
          <a:p>
            <a:pPr algn="l" marL="630955" indent="-315478" lvl="1">
              <a:lnSpc>
                <a:spcPts val="4091"/>
              </a:lnSpc>
              <a:buFont typeface="Arial"/>
              <a:buChar char="•"/>
            </a:pPr>
            <a:r>
              <a:rPr lang="en-US" sz="2922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Premium operating systems increase TV prices</a:t>
            </a:r>
          </a:p>
          <a:p>
            <a:pPr algn="l" marL="630955" indent="-315478" lvl="1">
              <a:lnSpc>
                <a:spcPts val="4091"/>
              </a:lnSpc>
              <a:buFont typeface="Arial"/>
              <a:buChar char="•"/>
            </a:pPr>
            <a:r>
              <a:rPr lang="en-US" sz="2922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Discounts differ greatly even for similar models</a:t>
            </a:r>
          </a:p>
          <a:p>
            <a:pPr algn="l" marL="630955" indent="-315478" lvl="1">
              <a:lnSpc>
                <a:spcPts val="4091"/>
              </a:lnSpc>
              <a:buFont typeface="Arial"/>
              <a:buChar char="•"/>
            </a:pPr>
            <a:r>
              <a:rPr lang="en-US" sz="2922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This creates confusion for consumers while choosing the right TV.</a:t>
            </a:r>
          </a:p>
          <a:p>
            <a:pPr algn="l">
              <a:lnSpc>
                <a:spcPts val="3951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A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55521" y="364527"/>
            <a:ext cx="12458977" cy="1816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6"/>
              </a:lnSpc>
            </a:pPr>
            <a:r>
              <a:rPr lang="en-US" sz="6406" spc="-352">
                <a:solidFill>
                  <a:srgbClr val="C4F331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Busin</a:t>
            </a:r>
            <a:r>
              <a:rPr lang="en-US" sz="6406" spc="-352">
                <a:solidFill>
                  <a:srgbClr val="C4F331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ess Problem Statement</a:t>
            </a:r>
          </a:p>
          <a:p>
            <a:pPr algn="l">
              <a:lnSpc>
                <a:spcPts val="6406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557145"/>
            <a:ext cx="1561367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T</a:t>
            </a:r>
            <a:r>
              <a:rPr lang="en-US" sz="3399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elevision pricing on Shopsy varies significantly due to:</a:t>
            </a:r>
          </a:p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123566"/>
            <a:ext cx="8869307" cy="3910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7"/>
              </a:lnSpc>
            </a:pPr>
          </a:p>
          <a:p>
            <a:pPr algn="l" marL="687364" indent="-343682" lvl="1">
              <a:lnSpc>
                <a:spcPts val="4457"/>
              </a:lnSpc>
              <a:buFont typeface="Arial"/>
              <a:buChar char="•"/>
            </a:pPr>
            <a:r>
              <a:rPr lang="en-US" sz="3183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Brand positioning</a:t>
            </a:r>
          </a:p>
          <a:p>
            <a:pPr algn="l" marL="687364" indent="-343682" lvl="1">
              <a:lnSpc>
                <a:spcPts val="4457"/>
              </a:lnSpc>
              <a:buFont typeface="Arial"/>
              <a:buChar char="•"/>
            </a:pPr>
            <a:r>
              <a:rPr lang="en-US" sz="3183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Screen size</a:t>
            </a:r>
          </a:p>
          <a:p>
            <a:pPr algn="l" marL="687364" indent="-343682" lvl="1">
              <a:lnSpc>
                <a:spcPts val="4457"/>
              </a:lnSpc>
              <a:buFont typeface="Arial"/>
              <a:buChar char="•"/>
            </a:pPr>
            <a:r>
              <a:rPr lang="en-US" sz="3183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Resolution</a:t>
            </a:r>
          </a:p>
          <a:p>
            <a:pPr algn="l" marL="687364" indent="-343682" lvl="1">
              <a:lnSpc>
                <a:spcPts val="4457"/>
              </a:lnSpc>
              <a:buFont typeface="Arial"/>
              <a:buChar char="•"/>
            </a:pPr>
            <a:r>
              <a:rPr lang="en-US" sz="3183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Display panel technology</a:t>
            </a:r>
          </a:p>
          <a:p>
            <a:pPr algn="l" marL="687364" indent="-343682" lvl="1">
              <a:lnSpc>
                <a:spcPts val="4457"/>
              </a:lnSpc>
              <a:buFont typeface="Arial"/>
              <a:buChar char="•"/>
            </a:pPr>
            <a:r>
              <a:rPr lang="en-US" sz="3183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Operating system</a:t>
            </a:r>
          </a:p>
          <a:p>
            <a:pPr algn="l" marL="687364" indent="-343682" lvl="1">
              <a:lnSpc>
                <a:spcPts val="4457"/>
              </a:lnSpc>
              <a:buFont typeface="Arial"/>
              <a:buChar char="•"/>
            </a:pPr>
            <a:r>
              <a:rPr lang="en-US" sz="3183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Discount strategies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888510"/>
            <a:ext cx="8961614" cy="2187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4134" indent="-337067" lvl="1">
              <a:lnSpc>
                <a:spcPts val="4371"/>
              </a:lnSpc>
              <a:buFont typeface="Arial"/>
              <a:buChar char="•"/>
            </a:pPr>
            <a:r>
              <a:rPr lang="en-US" sz="3122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Unde</a:t>
            </a:r>
            <a:r>
              <a:rPr lang="en-US" sz="3122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rstand pricing logic</a:t>
            </a:r>
          </a:p>
          <a:p>
            <a:pPr algn="l" marL="674134" indent="-337067" lvl="1">
              <a:lnSpc>
                <a:spcPts val="4371"/>
              </a:lnSpc>
              <a:buFont typeface="Arial"/>
              <a:buChar char="•"/>
            </a:pPr>
            <a:r>
              <a:rPr lang="en-US" sz="3122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Id</a:t>
            </a:r>
            <a:r>
              <a:rPr lang="en-US" sz="3122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entify value-for-money TVs</a:t>
            </a:r>
          </a:p>
          <a:p>
            <a:pPr algn="l" marL="674134" indent="-337067" lvl="1">
              <a:lnSpc>
                <a:spcPts val="4371"/>
              </a:lnSpc>
              <a:buFont typeface="Arial"/>
              <a:buChar char="•"/>
            </a:pPr>
            <a:r>
              <a:rPr lang="en-US" sz="3122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Com</a:t>
            </a:r>
            <a:r>
              <a:rPr lang="en-US" sz="3122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pare products effectively</a:t>
            </a:r>
          </a:p>
          <a:p>
            <a:pPr algn="l">
              <a:lnSpc>
                <a:spcPts val="4371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21353" y="6260495"/>
            <a:ext cx="1561367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Th</a:t>
            </a:r>
            <a:r>
              <a:rPr lang="en-US" sz="3399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is variation makes it difficult for consumers to: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1359878" y="4053935"/>
            <a:ext cx="6928122" cy="4546469"/>
            <a:chOff x="0" y="0"/>
            <a:chExt cx="1160428" cy="76151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60428" cy="761512"/>
            </a:xfrm>
            <a:custGeom>
              <a:avLst/>
              <a:gdLst/>
              <a:ahLst/>
              <a:cxnLst/>
              <a:rect r="r" b="b" t="t" l="l"/>
              <a:pathLst>
                <a:path h="761512" w="1160428">
                  <a:moveTo>
                    <a:pt x="39111" y="0"/>
                  </a:moveTo>
                  <a:lnTo>
                    <a:pt x="1121317" y="0"/>
                  </a:lnTo>
                  <a:cubicBezTo>
                    <a:pt x="1142918" y="0"/>
                    <a:pt x="1160428" y="17511"/>
                    <a:pt x="1160428" y="39111"/>
                  </a:cubicBezTo>
                  <a:lnTo>
                    <a:pt x="1160428" y="722401"/>
                  </a:lnTo>
                  <a:cubicBezTo>
                    <a:pt x="1160428" y="732774"/>
                    <a:pt x="1156308" y="742722"/>
                    <a:pt x="1148973" y="750057"/>
                  </a:cubicBezTo>
                  <a:cubicBezTo>
                    <a:pt x="1141638" y="757392"/>
                    <a:pt x="1131690" y="761512"/>
                    <a:pt x="1121317" y="761512"/>
                  </a:cubicBezTo>
                  <a:lnTo>
                    <a:pt x="39111" y="761512"/>
                  </a:lnTo>
                  <a:cubicBezTo>
                    <a:pt x="28738" y="761512"/>
                    <a:pt x="18790" y="757392"/>
                    <a:pt x="11455" y="750057"/>
                  </a:cubicBezTo>
                  <a:cubicBezTo>
                    <a:pt x="4121" y="742722"/>
                    <a:pt x="0" y="732774"/>
                    <a:pt x="0" y="722401"/>
                  </a:cubicBezTo>
                  <a:lnTo>
                    <a:pt x="0" y="39111"/>
                  </a:lnTo>
                  <a:cubicBezTo>
                    <a:pt x="0" y="28738"/>
                    <a:pt x="4121" y="18790"/>
                    <a:pt x="11455" y="11455"/>
                  </a:cubicBezTo>
                  <a:cubicBezTo>
                    <a:pt x="18790" y="4121"/>
                    <a:pt x="28738" y="0"/>
                    <a:pt x="39111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794" r="0" b="-794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6805003" y="2289847"/>
            <a:ext cx="6186008" cy="4037323"/>
            <a:chOff x="0" y="0"/>
            <a:chExt cx="958374" cy="62548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58374" cy="625487"/>
            </a:xfrm>
            <a:custGeom>
              <a:avLst/>
              <a:gdLst/>
              <a:ahLst/>
              <a:cxnLst/>
              <a:rect r="r" b="b" t="t" l="l"/>
              <a:pathLst>
                <a:path h="625487" w="958374">
                  <a:moveTo>
                    <a:pt x="43803" y="0"/>
                  </a:moveTo>
                  <a:lnTo>
                    <a:pt x="914571" y="0"/>
                  </a:lnTo>
                  <a:cubicBezTo>
                    <a:pt x="938763" y="0"/>
                    <a:pt x="958374" y="19611"/>
                    <a:pt x="958374" y="43803"/>
                  </a:cubicBezTo>
                  <a:lnTo>
                    <a:pt x="958374" y="581684"/>
                  </a:lnTo>
                  <a:cubicBezTo>
                    <a:pt x="958374" y="605876"/>
                    <a:pt x="938763" y="625487"/>
                    <a:pt x="914571" y="625487"/>
                  </a:cubicBezTo>
                  <a:lnTo>
                    <a:pt x="43803" y="625487"/>
                  </a:lnTo>
                  <a:cubicBezTo>
                    <a:pt x="19611" y="625487"/>
                    <a:pt x="0" y="605876"/>
                    <a:pt x="0" y="581684"/>
                  </a:cubicBezTo>
                  <a:lnTo>
                    <a:pt x="0" y="43803"/>
                  </a:lnTo>
                  <a:cubicBezTo>
                    <a:pt x="0" y="19611"/>
                    <a:pt x="19611" y="0"/>
                    <a:pt x="43803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119" r="0" b="-1119"/>
              </a:stretch>
            </a:blipFill>
            <a:ln w="95250" cap="rnd">
              <a:solidFill>
                <a:srgbClr val="060A27"/>
              </a:solidFill>
              <a:prstDash val="solid"/>
              <a:round/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819116" y="8829004"/>
            <a:ext cx="17131787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To address th</a:t>
            </a:r>
            <a:r>
              <a:rPr lang="en-US" sz="3399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is, Exploratory Data Analysis (EDA) is used to uncover hidden pricing patterns.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A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479851" y="7327732"/>
            <a:ext cx="3216199" cy="955045"/>
          </a:xfrm>
          <a:custGeom>
            <a:avLst/>
            <a:gdLst/>
            <a:ahLst/>
            <a:cxnLst/>
            <a:rect r="r" b="b" t="t" l="l"/>
            <a:pathLst>
              <a:path h="955045" w="3216199">
                <a:moveTo>
                  <a:pt x="0" y="0"/>
                </a:moveTo>
                <a:lnTo>
                  <a:pt x="3216199" y="0"/>
                </a:lnTo>
                <a:lnTo>
                  <a:pt x="3216199" y="955045"/>
                </a:lnTo>
                <a:lnTo>
                  <a:pt x="0" y="95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487362" y="2359014"/>
            <a:ext cx="5480017" cy="4968718"/>
            <a:chOff x="0" y="0"/>
            <a:chExt cx="1540779" cy="13970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40782" cy="1397021"/>
            </a:xfrm>
            <a:custGeom>
              <a:avLst/>
              <a:gdLst/>
              <a:ahLst/>
              <a:cxnLst/>
              <a:rect r="r" b="b" t="t" l="l"/>
              <a:pathLst>
                <a:path h="1397021" w="1540782">
                  <a:moveTo>
                    <a:pt x="1193823" y="0"/>
                  </a:moveTo>
                  <a:lnTo>
                    <a:pt x="148415" y="0"/>
                  </a:lnTo>
                  <a:cubicBezTo>
                    <a:pt x="66448" y="0"/>
                    <a:pt x="0" y="66448"/>
                    <a:pt x="0" y="148415"/>
                  </a:cubicBezTo>
                  <a:lnTo>
                    <a:pt x="0" y="1117628"/>
                  </a:lnTo>
                  <a:cubicBezTo>
                    <a:pt x="0" y="1154139"/>
                    <a:pt x="13458" y="1189369"/>
                    <a:pt x="37800" y="1216581"/>
                  </a:cubicBezTo>
                  <a:lnTo>
                    <a:pt x="154967" y="1347557"/>
                  </a:lnTo>
                  <a:cubicBezTo>
                    <a:pt x="183122" y="1379032"/>
                    <a:pt x="223353" y="1397022"/>
                    <a:pt x="265584" y="1397021"/>
                  </a:cubicBezTo>
                  <a:lnTo>
                    <a:pt x="1392366" y="1397021"/>
                  </a:lnTo>
                  <a:cubicBezTo>
                    <a:pt x="1431728" y="1397021"/>
                    <a:pt x="1469478" y="1381385"/>
                    <a:pt x="1497312" y="1353552"/>
                  </a:cubicBezTo>
                  <a:cubicBezTo>
                    <a:pt x="1525145" y="1325718"/>
                    <a:pt x="1540782" y="1287968"/>
                    <a:pt x="1540782" y="1248606"/>
                  </a:cubicBezTo>
                  <a:lnTo>
                    <a:pt x="1540782" y="366141"/>
                  </a:lnTo>
                  <a:cubicBezTo>
                    <a:pt x="1540782" y="329143"/>
                    <a:pt x="1526963" y="293478"/>
                    <a:pt x="1502033" y="266140"/>
                  </a:cubicBezTo>
                  <a:lnTo>
                    <a:pt x="1303490" y="48414"/>
                  </a:lnTo>
                  <a:cubicBezTo>
                    <a:pt x="1275368" y="17574"/>
                    <a:pt x="1235560" y="0"/>
                    <a:pt x="1193823" y="0"/>
                  </a:cubicBezTo>
                  <a:close/>
                </a:path>
              </a:pathLst>
            </a:custGeom>
            <a:blipFill>
              <a:blip r:embed="rId4"/>
              <a:stretch>
                <a:fillRect l="-17940" t="0" r="-1794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3115745" y="433694"/>
            <a:ext cx="10707588" cy="1925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spc="-374">
                <a:solidFill>
                  <a:srgbClr val="C4F331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Objectives </a:t>
            </a:r>
            <a:r>
              <a:rPr lang="en-US" sz="6800" spc="-374">
                <a:solidFill>
                  <a:srgbClr val="C4F331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of the Project</a:t>
            </a:r>
          </a:p>
          <a:p>
            <a:pPr algn="l">
              <a:lnSpc>
                <a:spcPts val="68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350255" y="2512279"/>
            <a:ext cx="11962688" cy="6731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0060" indent="-415030" lvl="1">
              <a:lnSpc>
                <a:spcPts val="5382"/>
              </a:lnSpc>
              <a:buFont typeface="Arial"/>
              <a:buChar char="•"/>
            </a:pPr>
            <a:r>
              <a:rPr lang="en-US" sz="384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Analyze </a:t>
            </a:r>
            <a:r>
              <a:rPr lang="en-US" sz="384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TV prices across different brands on Shopsy</a:t>
            </a:r>
          </a:p>
          <a:p>
            <a:pPr algn="l" marL="830060" indent="-415030" lvl="1">
              <a:lnSpc>
                <a:spcPts val="5382"/>
              </a:lnSpc>
              <a:buFont typeface="Arial"/>
              <a:buChar char="•"/>
            </a:pPr>
            <a:r>
              <a:rPr lang="en-US" sz="384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Study the impact of screen size on price</a:t>
            </a:r>
          </a:p>
          <a:p>
            <a:pPr algn="l" marL="830060" indent="-415030" lvl="1">
              <a:lnSpc>
                <a:spcPts val="5382"/>
              </a:lnSpc>
              <a:buFont typeface="Arial"/>
              <a:buChar char="•"/>
            </a:pPr>
            <a:r>
              <a:rPr lang="en-US" sz="384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Compare pricing across resolutions (HD Ready, Full HD, 4K)</a:t>
            </a:r>
          </a:p>
          <a:p>
            <a:pPr algn="l" marL="830060" indent="-415030" lvl="1">
              <a:lnSpc>
                <a:spcPts val="5382"/>
              </a:lnSpc>
              <a:buFont typeface="Arial"/>
              <a:buChar char="•"/>
            </a:pPr>
            <a:r>
              <a:rPr lang="en-US" sz="384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Evaluate the effect of display panel type on pricing</a:t>
            </a:r>
          </a:p>
          <a:p>
            <a:pPr algn="l" marL="830060" indent="-415030" lvl="1">
              <a:lnSpc>
                <a:spcPts val="5382"/>
              </a:lnSpc>
              <a:buFont typeface="Arial"/>
              <a:buChar char="•"/>
            </a:pPr>
            <a:r>
              <a:rPr lang="en-US" sz="384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Analyze the influence of operating systems</a:t>
            </a:r>
          </a:p>
          <a:p>
            <a:pPr algn="l" marL="830060" indent="-415030" lvl="1">
              <a:lnSpc>
                <a:spcPts val="5382"/>
              </a:lnSpc>
              <a:buFont typeface="Arial"/>
              <a:buChar char="•"/>
            </a:pPr>
            <a:r>
              <a:rPr lang="en-US" sz="384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Identify TVs that offer the best value for money</a:t>
            </a:r>
          </a:p>
          <a:p>
            <a:pPr algn="l">
              <a:lnSpc>
                <a:spcPts val="5382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921613" y="2575238"/>
            <a:ext cx="558238" cy="558238"/>
          </a:xfrm>
          <a:custGeom>
            <a:avLst/>
            <a:gdLst/>
            <a:ahLst/>
            <a:cxnLst/>
            <a:rect r="r" b="b" t="t" l="l"/>
            <a:pathLst>
              <a:path h="558238" w="558238">
                <a:moveTo>
                  <a:pt x="0" y="0"/>
                </a:moveTo>
                <a:lnTo>
                  <a:pt x="558238" y="0"/>
                </a:lnTo>
                <a:lnTo>
                  <a:pt x="558238" y="558238"/>
                </a:lnTo>
                <a:lnTo>
                  <a:pt x="0" y="5582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A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479851" y="7327732"/>
            <a:ext cx="3216199" cy="955045"/>
          </a:xfrm>
          <a:custGeom>
            <a:avLst/>
            <a:gdLst/>
            <a:ahLst/>
            <a:cxnLst/>
            <a:rect r="r" b="b" t="t" l="l"/>
            <a:pathLst>
              <a:path h="955045" w="3216199">
                <a:moveTo>
                  <a:pt x="0" y="0"/>
                </a:moveTo>
                <a:lnTo>
                  <a:pt x="3216199" y="0"/>
                </a:lnTo>
                <a:lnTo>
                  <a:pt x="3216199" y="955045"/>
                </a:lnTo>
                <a:lnTo>
                  <a:pt x="0" y="95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15745" y="433694"/>
            <a:ext cx="10707588" cy="1925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spc="-374">
                <a:solidFill>
                  <a:srgbClr val="C4F331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Data S</a:t>
            </a:r>
            <a:r>
              <a:rPr lang="en-US" sz="6800" spc="-374">
                <a:solidFill>
                  <a:srgbClr val="C4F331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ource &amp; Collection</a:t>
            </a:r>
          </a:p>
          <a:p>
            <a:pPr algn="l">
              <a:lnSpc>
                <a:spcPts val="680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292339"/>
            <a:ext cx="15892913" cy="740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0060" indent="-415030" lvl="1">
              <a:lnSpc>
                <a:spcPts val="5382"/>
              </a:lnSpc>
              <a:buFont typeface="Arial"/>
              <a:buChar char="•"/>
            </a:pPr>
            <a:r>
              <a:rPr lang="en-US" sz="384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Website: Shopsy (Television category)</a:t>
            </a:r>
          </a:p>
          <a:p>
            <a:pPr algn="l" marL="830060" indent="-415030" lvl="1">
              <a:lnSpc>
                <a:spcPts val="5382"/>
              </a:lnSpc>
              <a:buFont typeface="Arial"/>
              <a:buChar char="•"/>
            </a:pPr>
            <a:r>
              <a:rPr lang="en-US" sz="384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Data Type: Publicly available product listings</a:t>
            </a:r>
          </a:p>
          <a:p>
            <a:pPr algn="l" marL="830060" indent="-415030" lvl="1">
              <a:lnSpc>
                <a:spcPts val="5382"/>
              </a:lnSpc>
              <a:buFont typeface="Arial"/>
              <a:buChar char="•"/>
            </a:pPr>
            <a:r>
              <a:rPr lang="en-US" sz="384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Method: Web Scraping</a:t>
            </a:r>
          </a:p>
          <a:p>
            <a:pPr algn="l" marL="830060" indent="-415030" lvl="1">
              <a:lnSpc>
                <a:spcPts val="5382"/>
              </a:lnSpc>
              <a:buFont typeface="Arial"/>
              <a:buChar char="•"/>
            </a:pPr>
            <a:r>
              <a:rPr lang="en-US" sz="384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Tools Used:</a:t>
            </a:r>
          </a:p>
          <a:p>
            <a:pPr algn="l" marL="1660120" indent="-553373" lvl="2">
              <a:lnSpc>
                <a:spcPts val="5382"/>
              </a:lnSpc>
              <a:buFont typeface="Arial"/>
              <a:buChar char="⚬"/>
            </a:pPr>
            <a:r>
              <a:rPr lang="en-US" sz="384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Python</a:t>
            </a:r>
          </a:p>
          <a:p>
            <a:pPr algn="l" marL="1660120" indent="-553373" lvl="2">
              <a:lnSpc>
                <a:spcPts val="5382"/>
              </a:lnSpc>
              <a:buFont typeface="Arial"/>
              <a:buChar char="⚬"/>
            </a:pPr>
            <a:r>
              <a:rPr lang="en-US" sz="384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Requests</a:t>
            </a:r>
          </a:p>
          <a:p>
            <a:pPr algn="l" marL="1660120" indent="-553373" lvl="2">
              <a:lnSpc>
                <a:spcPts val="5382"/>
              </a:lnSpc>
              <a:buFont typeface="Arial"/>
              <a:buChar char="⚬"/>
            </a:pPr>
            <a:r>
              <a:rPr lang="en-US" sz="384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Selenium</a:t>
            </a:r>
          </a:p>
          <a:p>
            <a:pPr algn="l" marL="1660120" indent="-553373" lvl="2">
              <a:lnSpc>
                <a:spcPts val="5382"/>
              </a:lnSpc>
              <a:buFont typeface="Arial"/>
              <a:buChar char="⚬"/>
            </a:pPr>
            <a:r>
              <a:rPr lang="en-US" sz="384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Pandas</a:t>
            </a:r>
          </a:p>
          <a:p>
            <a:pPr algn="l">
              <a:lnSpc>
                <a:spcPts val="5382"/>
              </a:lnSpc>
            </a:pPr>
            <a:r>
              <a:rPr lang="en-US" sz="384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Ethical scraping practices were followed by accessing only publicly available data.</a:t>
            </a:r>
          </a:p>
          <a:p>
            <a:pPr algn="l">
              <a:lnSpc>
                <a:spcPts val="5382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754706" y="8282777"/>
            <a:ext cx="558238" cy="558238"/>
          </a:xfrm>
          <a:custGeom>
            <a:avLst/>
            <a:gdLst/>
            <a:ahLst/>
            <a:cxnLst/>
            <a:rect r="r" b="b" t="t" l="l"/>
            <a:pathLst>
              <a:path h="558238" w="558238">
                <a:moveTo>
                  <a:pt x="0" y="0"/>
                </a:moveTo>
                <a:lnTo>
                  <a:pt x="558238" y="0"/>
                </a:lnTo>
                <a:lnTo>
                  <a:pt x="558238" y="558238"/>
                </a:lnTo>
                <a:lnTo>
                  <a:pt x="0" y="5582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921613" y="2575238"/>
            <a:ext cx="558238" cy="558238"/>
          </a:xfrm>
          <a:custGeom>
            <a:avLst/>
            <a:gdLst/>
            <a:ahLst/>
            <a:cxnLst/>
            <a:rect r="r" b="b" t="t" l="l"/>
            <a:pathLst>
              <a:path h="558238" w="558238">
                <a:moveTo>
                  <a:pt x="0" y="0"/>
                </a:moveTo>
                <a:lnTo>
                  <a:pt x="558238" y="0"/>
                </a:lnTo>
                <a:lnTo>
                  <a:pt x="558238" y="558238"/>
                </a:lnTo>
                <a:lnTo>
                  <a:pt x="0" y="5582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A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479851" y="7327732"/>
            <a:ext cx="3216199" cy="955045"/>
          </a:xfrm>
          <a:custGeom>
            <a:avLst/>
            <a:gdLst/>
            <a:ahLst/>
            <a:cxnLst/>
            <a:rect r="r" b="b" t="t" l="l"/>
            <a:pathLst>
              <a:path h="955045" w="3216199">
                <a:moveTo>
                  <a:pt x="0" y="0"/>
                </a:moveTo>
                <a:lnTo>
                  <a:pt x="3216199" y="0"/>
                </a:lnTo>
                <a:lnTo>
                  <a:pt x="3216199" y="955045"/>
                </a:lnTo>
                <a:lnTo>
                  <a:pt x="0" y="95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15745" y="433694"/>
            <a:ext cx="10707588" cy="1068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spc="-374">
                <a:solidFill>
                  <a:srgbClr val="C4F331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Process F</a:t>
            </a:r>
            <a:r>
              <a:rPr lang="en-US" sz="6800" spc="-374">
                <a:solidFill>
                  <a:srgbClr val="C4F331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ollowed: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50255" y="2512279"/>
            <a:ext cx="16571357" cy="6055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0060" indent="-415030" lvl="1">
              <a:lnSpc>
                <a:spcPts val="5382"/>
              </a:lnSpc>
              <a:buFont typeface="Arial"/>
              <a:buChar char="•"/>
            </a:pPr>
            <a:r>
              <a:rPr lang="en-US" sz="384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Identified Shopsy television listing</a:t>
            </a:r>
            <a:r>
              <a:rPr lang="en-US" sz="384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 pages and relevant product URLs.</a:t>
            </a:r>
          </a:p>
          <a:p>
            <a:pPr algn="l" marL="830060" indent="-415030" lvl="1">
              <a:lnSpc>
                <a:spcPts val="5382"/>
              </a:lnSpc>
              <a:buFont typeface="Arial"/>
              <a:buChar char="•"/>
            </a:pPr>
            <a:r>
              <a:rPr lang="en-US" sz="384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Sent HTTP requests to fetch HTML content of product pages.</a:t>
            </a:r>
          </a:p>
          <a:p>
            <a:pPr algn="l" marL="830060" indent="-415030" lvl="1">
              <a:lnSpc>
                <a:spcPts val="5382"/>
              </a:lnSpc>
              <a:buFont typeface="Arial"/>
              <a:buChar char="•"/>
            </a:pPr>
            <a:r>
              <a:rPr lang="en-US" sz="384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Parsed HTML using Selenium to extract attributes such as brand, price, screen size, resolution, ratings,  and discounts.</a:t>
            </a:r>
          </a:p>
          <a:p>
            <a:pPr algn="l" marL="830060" indent="-415030" lvl="1">
              <a:lnSpc>
                <a:spcPts val="5382"/>
              </a:lnSpc>
              <a:buFont typeface="Arial"/>
              <a:buChar char="•"/>
            </a:pPr>
            <a:r>
              <a:rPr lang="en-US" sz="384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Cleaned and structured the extracted data into tabular format using Pandas.</a:t>
            </a:r>
          </a:p>
          <a:p>
            <a:pPr algn="l" marL="830060" indent="-415030" lvl="1">
              <a:lnSpc>
                <a:spcPts val="5382"/>
              </a:lnSpc>
              <a:buFont typeface="Arial"/>
              <a:buChar char="•"/>
            </a:pPr>
            <a:r>
              <a:rPr lang="en-US" sz="384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Exported the final dataset to an Excel/CSV file for further analysis.</a:t>
            </a:r>
          </a:p>
          <a:p>
            <a:pPr algn="l">
              <a:lnSpc>
                <a:spcPts val="5382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A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479851" y="7327732"/>
            <a:ext cx="3216199" cy="955045"/>
          </a:xfrm>
          <a:custGeom>
            <a:avLst/>
            <a:gdLst/>
            <a:ahLst/>
            <a:cxnLst/>
            <a:rect r="r" b="b" t="t" l="l"/>
            <a:pathLst>
              <a:path h="955045" w="3216199">
                <a:moveTo>
                  <a:pt x="0" y="0"/>
                </a:moveTo>
                <a:lnTo>
                  <a:pt x="3216199" y="0"/>
                </a:lnTo>
                <a:lnTo>
                  <a:pt x="3216199" y="955045"/>
                </a:lnTo>
                <a:lnTo>
                  <a:pt x="0" y="95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15745" y="433694"/>
            <a:ext cx="10707588" cy="1925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spc="-374">
                <a:solidFill>
                  <a:srgbClr val="C4F331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Dataset Overvie</a:t>
            </a:r>
            <a:r>
              <a:rPr lang="en-US" sz="6800" spc="-374">
                <a:solidFill>
                  <a:srgbClr val="C4F331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w</a:t>
            </a:r>
          </a:p>
          <a:p>
            <a:pPr algn="l">
              <a:lnSpc>
                <a:spcPts val="680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339204"/>
            <a:ext cx="17849677" cy="8403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02"/>
              </a:lnSpc>
            </a:pPr>
            <a:r>
              <a:rPr lang="en-US" sz="364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Rows:  TV</a:t>
            </a:r>
            <a:r>
              <a:rPr lang="en-US" sz="364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 product listings from Shopsy</a:t>
            </a:r>
          </a:p>
          <a:p>
            <a:pPr algn="l">
              <a:lnSpc>
                <a:spcPts val="5102"/>
              </a:lnSpc>
            </a:pPr>
            <a:r>
              <a:rPr lang="en-US" sz="364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Columns include:</a:t>
            </a:r>
          </a:p>
          <a:p>
            <a:pPr algn="l">
              <a:lnSpc>
                <a:spcPts val="5102"/>
              </a:lnSpc>
            </a:pPr>
            <a:r>
              <a:rPr lang="en-US" sz="364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    1. </a:t>
            </a:r>
            <a:r>
              <a:rPr lang="en-US" sz="364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Brand</a:t>
            </a:r>
          </a:p>
          <a:p>
            <a:pPr algn="l">
              <a:lnSpc>
                <a:spcPts val="5102"/>
              </a:lnSpc>
            </a:pPr>
            <a:r>
              <a:rPr lang="en-US" sz="364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    2. Original </a:t>
            </a:r>
            <a:r>
              <a:rPr lang="en-US" sz="364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Price and Discount Price</a:t>
            </a:r>
          </a:p>
          <a:p>
            <a:pPr algn="l">
              <a:lnSpc>
                <a:spcPts val="5102"/>
              </a:lnSpc>
            </a:pPr>
            <a:r>
              <a:rPr lang="en-US" sz="364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    3. </a:t>
            </a:r>
            <a:r>
              <a:rPr lang="en-US" sz="364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Screen Size</a:t>
            </a:r>
          </a:p>
          <a:p>
            <a:pPr algn="l">
              <a:lnSpc>
                <a:spcPts val="5102"/>
              </a:lnSpc>
            </a:pPr>
            <a:r>
              <a:rPr lang="en-US" sz="364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    4. </a:t>
            </a:r>
            <a:r>
              <a:rPr lang="en-US" sz="364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Resolution:   The number of pixels displayed on the screen, determining,</a:t>
            </a:r>
          </a:p>
          <a:p>
            <a:pPr algn="l">
              <a:lnSpc>
                <a:spcPts val="5102"/>
              </a:lnSpc>
            </a:pPr>
            <a:r>
              <a:rPr lang="en-US" sz="364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    image clarity and sharpness.</a:t>
            </a:r>
          </a:p>
          <a:p>
            <a:pPr algn="l">
              <a:lnSpc>
                <a:spcPts val="5102"/>
              </a:lnSpc>
            </a:pPr>
            <a:r>
              <a:rPr lang="en-US" sz="364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    5. </a:t>
            </a:r>
            <a:r>
              <a:rPr lang="en-US" sz="364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Panel Type:   The display technology used in the TV screen that affects</a:t>
            </a:r>
          </a:p>
          <a:p>
            <a:pPr algn="l">
              <a:lnSpc>
                <a:spcPts val="5102"/>
              </a:lnSpc>
            </a:pPr>
            <a:r>
              <a:rPr lang="en-US" sz="364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    picture quality and viewing angles.</a:t>
            </a:r>
          </a:p>
          <a:p>
            <a:pPr algn="l">
              <a:lnSpc>
                <a:spcPts val="5102"/>
              </a:lnSpc>
            </a:pPr>
            <a:r>
              <a:rPr lang="en-US" sz="364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    6. </a:t>
            </a:r>
            <a:r>
              <a:rPr lang="en-US" sz="364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Operating System:    The software platform that runs the Smart TV and    </a:t>
            </a:r>
          </a:p>
          <a:p>
            <a:pPr algn="l">
              <a:lnSpc>
                <a:spcPts val="5102"/>
              </a:lnSpc>
            </a:pPr>
            <a:r>
              <a:rPr lang="en-US" sz="364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     support apps and smart features.</a:t>
            </a:r>
          </a:p>
          <a:p>
            <a:pPr algn="l">
              <a:lnSpc>
                <a:spcPts val="5102"/>
              </a:lnSpc>
            </a:pPr>
            <a:r>
              <a:rPr lang="en-US" sz="364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    7. </a:t>
            </a:r>
            <a:r>
              <a:rPr lang="en-US" sz="364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Ratings</a:t>
            </a:r>
          </a:p>
          <a:p>
            <a:pPr algn="l">
              <a:lnSpc>
                <a:spcPts val="5102"/>
              </a:lnSpc>
            </a:pPr>
            <a:r>
              <a:rPr lang="en-US" sz="3644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Data Type: Numerical + Categorical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DAG_rulrxmY</dc:identifier>
  <dcterms:modified xsi:type="dcterms:W3CDTF">2011-08-01T06:04:30Z</dcterms:modified>
  <cp:revision>1</cp:revision>
  <dc:title>Exploring Entertainment, Stories, and Audience Experience</dc:title>
</cp:coreProperties>
</file>